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4" r:id="rId2"/>
  </p:sldMasterIdLst>
  <p:sldIdLst>
    <p:sldId id="263" r:id="rId3"/>
    <p:sldId id="277" r:id="rId4"/>
    <p:sldId id="282" r:id="rId5"/>
    <p:sldId id="281" r:id="rId6"/>
    <p:sldId id="283" r:id="rId7"/>
  </p:sldIdLst>
  <p:sldSz cx="9001125" cy="684053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601500"/>
    <a:srgbClr val="5C0000"/>
    <a:srgbClr val="800000"/>
    <a:srgbClr val="CCCCFF"/>
    <a:srgbClr val="D75FAF"/>
    <a:srgbClr val="FF5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54" autoAdjust="0"/>
  </p:normalViewPr>
  <p:slideViewPr>
    <p:cSldViewPr>
      <p:cViewPr varScale="1">
        <p:scale>
          <a:sx n="72" d="100"/>
          <a:sy n="72" d="100"/>
        </p:scale>
        <p:origin x="1344" y="60"/>
      </p:cViewPr>
      <p:guideLst>
        <p:guide orient="horz" pos="2155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74688" y="2387600"/>
            <a:ext cx="765175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0498" tIns="45248" rIns="90498" bIns="45248"/>
          <a:lstStyle/>
          <a:p>
            <a:pPr defTabSz="904875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688" y="987425"/>
            <a:ext cx="7651750" cy="13684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5575" y="3421063"/>
            <a:ext cx="6900863" cy="159543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4688" y="6232525"/>
            <a:ext cx="1876425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74988" y="6232525"/>
            <a:ext cx="2851150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1600" y="6232525"/>
            <a:ext cx="1874838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E9C-E8CD-4C9C-A44D-83BC9BA8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BC66-6D68-4C31-BA52-7A437D557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2238" y="304800"/>
            <a:ext cx="1970087" cy="5699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7213" y="304800"/>
            <a:ext cx="5762625" cy="5699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17455-18B8-4E28-AF88-0D7D5BEBF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57213" y="304800"/>
            <a:ext cx="7885112" cy="5699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13675-E824-4927-A581-6E8400921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50" y="304800"/>
            <a:ext cx="7877175" cy="12128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57213" y="1747838"/>
            <a:ext cx="7877175" cy="42560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50EB-8D90-43A1-935F-84CE7266E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50" y="304800"/>
            <a:ext cx="7877175" cy="12128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57213" y="1747838"/>
            <a:ext cx="7877175" cy="42560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12D7D-BD68-4058-BFC6-266727F97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005888" cy="6834188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91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8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4" y="0"/>
                <a:ext cx="862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9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30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8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4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</p:grpSp>
      <p:sp>
        <p:nvSpPr>
          <p:cNvPr id="12291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74688" y="1687513"/>
            <a:ext cx="7651750" cy="1733550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2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F0737-1746-4116-857B-1B859B6C4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0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37386-1497-4CC9-8C8F-574747679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9B493-8B60-40DF-9268-2888A5669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1595438"/>
            <a:ext cx="3973513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763" y="1595438"/>
            <a:ext cx="39751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30CD-18F3-4282-9B7F-9965383D0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95D9-5ADE-43A8-B9F6-98C99C03F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F5101-23D3-441E-A4C6-FF87B002E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A2FE-7F6E-4CB3-A7AA-2A041D852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1B6D-ACD8-4339-9E18-CA83D9ED0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13AF8-11EB-4EF9-8BAA-D63EA6AA5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20D3D-43B5-4CE6-8785-C510E50F6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019B-D30B-44BF-81D0-5B6CDBDCA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277813"/>
            <a:ext cx="2024063" cy="58372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0850" y="277813"/>
            <a:ext cx="5924550" cy="58372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8425E-2436-49F1-8321-0D9943195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277813"/>
            <a:ext cx="8101013" cy="11366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0850" y="1595438"/>
            <a:ext cx="8101013" cy="451961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A4339-A754-4CD8-9E22-4A0FA5BB1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8438D-09EF-4DBB-9724-3759F6E5F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7213" y="1747838"/>
            <a:ext cx="3862387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47838"/>
            <a:ext cx="3862388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111A-C0DF-4D8D-BDC1-CC2BA40B0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9940F-AB64-429A-AC38-E67689017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9ABF-6DC9-4B31-97FD-3D1631274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E6806-16D5-43D8-BDB6-9C66165AD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CE1F8-5A6D-4D00-BB35-0A208BE7C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DF631-5E1C-4F7D-BD38-7F70F8248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304800"/>
            <a:ext cx="78771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98" tIns="45248" rIns="90498" bIns="4524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747838"/>
            <a:ext cx="7877175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98" tIns="45248" rIns="90498" bIns="45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600075" y="1562100"/>
            <a:ext cx="7834313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0498" tIns="45248" rIns="90498" bIns="45248"/>
          <a:lstStyle/>
          <a:p>
            <a:pPr defTabSz="904875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600075" y="6156325"/>
            <a:ext cx="780097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0075" y="6229350"/>
            <a:ext cx="19510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8" rIns="90498" bIns="4524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4988" y="6229350"/>
            <a:ext cx="28511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8" rIns="90498" bIns="45248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1600" y="6229350"/>
            <a:ext cx="19494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8" rIns="90498" bIns="4524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7EDC42-FB78-4DB6-A5D2-A2F653352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904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defTabSz="904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defTabSz="904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defTabSz="904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defTabSz="904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defTabSz="904875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defTabSz="904875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defTabSz="904875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defTabSz="904875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5138" indent="-465138" algn="l" defTabSz="90487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431800" algn="l" defTabSz="90487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292225" indent="-392113" algn="l" defTabSz="90487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76400" indent="-382588" algn="l" defTabSz="90487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73275" indent="-395288" algn="l" defTabSz="904875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30475" indent="-395288" algn="l" defTabSz="904875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87675" indent="-395288" algn="l" defTabSz="904875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44875" indent="-395288" algn="l" defTabSz="904875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02075" indent="-395288" algn="l" defTabSz="904875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1588" y="0"/>
            <a:ext cx="9005887" cy="6834188"/>
            <a:chOff x="1" y="0"/>
            <a:chExt cx="5763" cy="4316"/>
          </a:xfrm>
        </p:grpSpPr>
        <p:sp>
          <p:nvSpPr>
            <p:cNvPr id="1218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218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218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grpSp>
          <p:nvGrpSpPr>
            <p:cNvPr id="307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1863" name="Freeform 7"/>
              <p:cNvSpPr>
                <a:spLocks/>
              </p:cNvSpPr>
              <p:nvPr userDrawn="1"/>
            </p:nvSpPr>
            <p:spPr bwMode="hidden">
              <a:xfrm>
                <a:off x="2791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67" name="Freeform 11"/>
              <p:cNvSpPr>
                <a:spLocks/>
              </p:cNvSpPr>
              <p:nvPr userDrawn="1"/>
            </p:nvSpPr>
            <p:spPr bwMode="hidden">
              <a:xfrm>
                <a:off x="3948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69" name="Freeform 13"/>
              <p:cNvSpPr>
                <a:spLocks/>
              </p:cNvSpPr>
              <p:nvPr userDrawn="1"/>
            </p:nvSpPr>
            <p:spPr bwMode="hidden">
              <a:xfrm>
                <a:off x="4524" y="0"/>
                <a:ext cx="862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71" name="Freeform 15"/>
              <p:cNvSpPr>
                <a:spLocks/>
              </p:cNvSpPr>
              <p:nvPr userDrawn="1"/>
            </p:nvSpPr>
            <p:spPr bwMode="hidden">
              <a:xfrm>
                <a:off x="1969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73" name="Freeform 17"/>
              <p:cNvSpPr>
                <a:spLocks/>
              </p:cNvSpPr>
              <p:nvPr userDrawn="1"/>
            </p:nvSpPr>
            <p:spPr bwMode="hidden">
              <a:xfrm>
                <a:off x="1130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74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8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</p:grpSp>
        <p:sp>
          <p:nvSpPr>
            <p:cNvPr id="121876" name="Freeform 20"/>
            <p:cNvSpPr>
              <a:spLocks/>
            </p:cNvSpPr>
            <p:nvPr/>
          </p:nvSpPr>
          <p:spPr bwMode="hidden">
            <a:xfrm>
              <a:off x="6" y="2901"/>
              <a:ext cx="604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218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218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218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218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218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218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218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218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218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218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grpSp>
          <p:nvGrpSpPr>
            <p:cNvPr id="30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18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  <p:sp>
            <p:nvSpPr>
              <p:cNvPr id="1218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/>
                </a:pPr>
                <a:endParaRPr lang="ru-RU"/>
              </a:p>
            </p:txBody>
          </p:sp>
        </p:grpSp>
        <p:sp>
          <p:nvSpPr>
            <p:cNvPr id="1218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  <p:sp>
          <p:nvSpPr>
            <p:cNvPr id="1218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/>
              </a:pPr>
              <a:endParaRPr lang="ru-RU"/>
            </a:p>
          </p:txBody>
        </p:sp>
      </p:grpSp>
      <p:sp>
        <p:nvSpPr>
          <p:cNvPr id="1218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277813"/>
            <a:ext cx="810101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8" rIns="90498" bIns="4524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0850" y="6227763"/>
            <a:ext cx="210026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8" rIns="90498" bIns="45248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4988" y="6232525"/>
            <a:ext cx="28511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8" rIns="90498" bIns="4524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1600" y="6227763"/>
            <a:ext cx="210026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8" rIns="90498" bIns="4524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0574C96-5191-4AA9-82EF-79AC0E43B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18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95438"/>
            <a:ext cx="8101013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8" rIns="90498" bIns="45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1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1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1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1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1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1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1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1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1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1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1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1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1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1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1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defTabSz="904875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35013" indent="-282575" algn="l" defTabSz="90487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31888" indent="-227013" algn="l" defTabSz="90487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84325" indent="-227013" algn="l" defTabSz="9048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36763" indent="-227013" algn="l" defTabSz="90487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93963" indent="-227013" algn="l" defTabSz="904875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51163" indent="-227013" algn="l" defTabSz="904875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08363" indent="-227013" algn="l" defTabSz="904875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65563" indent="-227013" algn="l" defTabSz="904875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411" name="Picture 4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539750" y="591525"/>
            <a:ext cx="8281988" cy="359215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lIns="91421" tIns="45712" rIns="91421" bIns="45712" anchor="ctr">
            <a:spAutoFit/>
          </a:bodyPr>
          <a:lstStyle/>
          <a:p>
            <a:pPr algn="ctr" defTabSz="904875"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ИНФОРМАЦИЯ </a:t>
            </a:r>
          </a:p>
          <a:p>
            <a:pPr algn="ctr" defTabSz="904875"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об исполнении сметы </a:t>
            </a:r>
          </a:p>
          <a:p>
            <a:pPr algn="ctr" defTabSz="904875"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профсоюзного бюджета Первичной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профсоюзной организации сотрудников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Витебского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государственного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медицинского университета</a:t>
            </a:r>
          </a:p>
          <a:p>
            <a:pPr algn="ctr" defTabSz="904875">
              <a:defRPr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за 11 месяцев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2020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года</a:t>
            </a:r>
          </a:p>
          <a:p>
            <a:pPr algn="ctr" defTabSz="904875"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и смете на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2021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год</a:t>
            </a:r>
          </a:p>
          <a:p>
            <a:pPr algn="ctr" defTabSz="904875">
              <a:defRPr/>
            </a:pP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6409" name="Object 25"/>
          <p:cNvGraphicFramePr>
            <a:graphicFrameLocks noGrp="1" noChangeAspect="1"/>
          </p:cNvGraphicFramePr>
          <p:nvPr>
            <p:ph idx="1"/>
          </p:nvPr>
        </p:nvGraphicFramePr>
        <p:xfrm>
          <a:off x="252413" y="65088"/>
          <a:ext cx="2232025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Документ" r:id="rId4" imgW="6144397" imgH="3936441" progId="Word.Document.8">
                  <p:embed/>
                </p:oleObj>
              </mc:Choice>
              <mc:Fallback>
                <p:oleObj name="Документ" r:id="rId4" imgW="6144397" imgH="3936441" progId="Word.Document.8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65088"/>
                        <a:ext cx="2232025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1125" cy="6334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РАСХОДНЫЕ СТАТЬИ БЮДЖЕТА за 11 месяцев </a:t>
            </a:r>
            <a:r>
              <a:rPr lang="ru-RU" sz="2000" b="1" i="1" dirty="0" smtClean="0">
                <a:solidFill>
                  <a:schemeClr val="tx1"/>
                </a:solidFill>
              </a:rPr>
              <a:t>2020 </a:t>
            </a:r>
            <a:r>
              <a:rPr lang="ru-RU" sz="2000" b="1" i="1" dirty="0" smtClean="0">
                <a:solidFill>
                  <a:schemeClr val="tx1"/>
                </a:solidFill>
              </a:rPr>
              <a:t>г. (</a:t>
            </a:r>
            <a:r>
              <a:rPr lang="ru-RU" sz="1600" b="1" i="1" dirty="0" smtClean="0">
                <a:solidFill>
                  <a:schemeClr val="tx1"/>
                </a:solidFill>
              </a:rPr>
              <a:t>РУБ.)</a:t>
            </a: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endParaRPr lang="ru-RU" sz="2000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180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56766"/>
              </p:ext>
            </p:extLst>
          </p:nvPr>
        </p:nvGraphicFramePr>
        <p:xfrm>
          <a:off x="0" y="539750"/>
          <a:ext cx="9001125" cy="6374722"/>
        </p:xfrm>
        <a:graphic>
          <a:graphicData uri="http://schemas.openxmlformats.org/drawingml/2006/table">
            <a:tbl>
              <a:tblPr/>
              <a:tblGrid>
                <a:gridCol w="6657975"/>
                <a:gridCol w="234315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СТАТЬИ РАСХОДОВ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just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Фонд помощи, всего: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29602,08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just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т. ч. материальная помощь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27830,08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just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оздоровление детей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1572,00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just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Туристско-экскурсионная деятельность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1154,00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just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Спортивная и культурно-массовая работа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20384,73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just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культурно-массовые мероприятия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10379,83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just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спортивно-оздоровительная работа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10004,90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just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Информационная работа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2567,28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just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т. ч. подписка на газету «Беларуск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час»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2441,88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just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Расходы на целевые мероприятия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1162,84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just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Административно-хозяйственные расходы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38807,44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93678,37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449263" y="0"/>
            <a:ext cx="8020050" cy="1193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/>
              <a:t>СТАНДАРТ</a:t>
            </a:r>
            <a:br>
              <a:rPr lang="ru-RU" sz="2000" b="1" dirty="0"/>
            </a:br>
            <a:r>
              <a:rPr lang="ru-RU" sz="2000" b="1" dirty="0"/>
              <a:t>номенклатуры и нормативов использования членских профсоюзных взносов профсоюзными организациями юридических лиц, их обособленных подразделений</a:t>
            </a:r>
          </a:p>
        </p:txBody>
      </p:sp>
      <p:graphicFrame>
        <p:nvGraphicFramePr>
          <p:cNvPr id="101655" name="Group 2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110811"/>
              </p:ext>
            </p:extLst>
          </p:nvPr>
        </p:nvGraphicFramePr>
        <p:xfrm>
          <a:off x="106363" y="1265238"/>
          <a:ext cx="8718278" cy="5247426"/>
        </p:xfrm>
        <a:graphic>
          <a:graphicData uri="http://schemas.openxmlformats.org/drawingml/2006/table">
            <a:tbl>
              <a:tblPr/>
              <a:tblGrid>
                <a:gridCol w="6266408"/>
                <a:gridCol w="975122"/>
                <a:gridCol w="1476748"/>
              </a:tblGrid>
              <a:tr h="516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статьи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строки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Целевые мероприятия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помощи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профсоюзных кадров и актива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Туристско-экскурсионная деятельность, в том числе услуги ТЭУП «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Беларустурист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10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Спортивная и культурно-массовая работа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работа, в том числе подписка на газету «БЧ»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Организационные расходы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целевые мероприятия (в районе, городе, области)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Административно-хозяйственные расходы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50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штатным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работникам без начислений,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вознаграждение профсоюзному активу за выполнение общественной нагрузки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Обязательные отчисления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ФСЗН и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Белгосстрах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11" marR="90011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2"/>
          <p:cNvGrpSpPr>
            <a:grpSpLocks/>
          </p:cNvGrpSpPr>
          <p:nvPr/>
        </p:nvGrpSpPr>
        <p:grpSpPr bwMode="auto">
          <a:xfrm rot="186587">
            <a:off x="0" y="2627313"/>
            <a:ext cx="7029450" cy="1865312"/>
            <a:chOff x="1997" y="1314"/>
            <a:chExt cx="1889" cy="1009"/>
          </a:xfrm>
        </p:grpSpPr>
        <p:grpSp>
          <p:nvGrpSpPr>
            <p:cNvPr id="33844" name="Group 13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0" name="Oval 14"/>
              <p:cNvSpPr>
                <a:spLocks noChangeArrowheads="1"/>
              </p:cNvSpPr>
              <p:nvPr/>
            </p:nvSpPr>
            <p:spPr bwMode="gray">
              <a:xfrm>
                <a:off x="1994" y="1055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4182"/>
                  </a:gs>
                  <a:gs pos="100000">
                    <a:srgbClr val="0066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90498" tIns="45248" rIns="90498" bIns="45248" anchor="ctr"/>
              <a:lstStyle/>
              <a:p>
                <a:pPr defTabSz="904875">
                  <a:defRPr/>
                </a:pPr>
                <a:endParaRPr lang="ru-RU" sz="1800">
                  <a:latin typeface="Calibri" pitchFamily="34" charset="0"/>
                </a:endParaRPr>
              </a:p>
            </p:txBody>
          </p:sp>
          <p:sp>
            <p:nvSpPr>
              <p:cNvPr id="33850" name="Oval 15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9BC7F3"/>
                  </a:gs>
                  <a:gs pos="100000">
                    <a:srgbClr val="1D80E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90498" tIns="45248" rIns="90498" bIns="45248" anchor="ctr"/>
              <a:lstStyle/>
              <a:p>
                <a:pPr defTabSz="904875"/>
                <a:endParaRPr lang="ru-RU" sz="1800">
                  <a:latin typeface="Calibri" pitchFamily="34" charset="0"/>
                </a:endParaRPr>
              </a:p>
            </p:txBody>
          </p:sp>
        </p:grpSp>
        <p:sp>
          <p:nvSpPr>
            <p:cNvPr id="33845" name="Oval 16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solidFill>
              <a:srgbClr val="7030A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lIns="90498" tIns="45248" rIns="90498" bIns="45248" anchor="ctr"/>
            <a:lstStyle/>
            <a:p>
              <a:pPr defTabSz="904875"/>
              <a:endParaRPr lang="ru-RU" sz="1800">
                <a:latin typeface="Calibri" pitchFamily="34" charset="0"/>
              </a:endParaRPr>
            </a:p>
          </p:txBody>
        </p:sp>
        <p:sp>
          <p:nvSpPr>
            <p:cNvPr id="33846" name="Oval 17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solidFill>
              <a:srgbClr val="7030A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lIns="90498" tIns="45248" rIns="90498" bIns="45248" anchor="ctr"/>
            <a:lstStyle/>
            <a:p>
              <a:pPr defTabSz="904875"/>
              <a:endParaRPr lang="ru-RU" sz="1800">
                <a:latin typeface="Calibri" pitchFamily="34" charset="0"/>
              </a:endParaRPr>
            </a:p>
          </p:txBody>
        </p:sp>
        <p:sp>
          <p:nvSpPr>
            <p:cNvPr id="33847" name="Oval 18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solidFill>
              <a:srgbClr val="953735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lIns="90498" tIns="45248" rIns="90498" bIns="45248" anchor="ctr"/>
            <a:lstStyle/>
            <a:p>
              <a:pPr defTabSz="904875"/>
              <a:endParaRPr lang="ru-RU" sz="1800">
                <a:latin typeface="Calibri" pitchFamily="34" charset="0"/>
              </a:endParaRPr>
            </a:p>
          </p:txBody>
        </p:sp>
        <p:sp>
          <p:nvSpPr>
            <p:cNvPr id="33848" name="Oval 19"/>
            <p:cNvSpPr>
              <a:spLocks noChangeArrowheads="1"/>
            </p:cNvSpPr>
            <p:nvPr/>
          </p:nvSpPr>
          <p:spPr bwMode="gray">
            <a:xfrm>
              <a:off x="2208" y="1353"/>
              <a:ext cx="1382" cy="624"/>
            </a:xfrm>
            <a:prstGeom prst="ellipse">
              <a:avLst/>
            </a:prstGeom>
            <a:solidFill>
              <a:srgbClr val="FF6699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lIns="90498" tIns="45248" rIns="90498" bIns="45248" anchor="ctr"/>
            <a:lstStyle/>
            <a:p>
              <a:pPr defTabSz="904875"/>
              <a:endParaRPr lang="ru-RU" sz="1800">
                <a:latin typeface="Calibri" pitchFamily="34" charset="0"/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25538" y="2701925"/>
            <a:ext cx="4640262" cy="119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98" tIns="45248" rIns="90498" bIns="45248">
            <a:spAutoFit/>
          </a:bodyPr>
          <a:lstStyle/>
          <a:p>
            <a:pPr algn="ctr" defTabSz="904875"/>
            <a:r>
              <a:rPr lang="ru-RU" sz="2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РАСХОДНАЯ ЧАСТЬ СМЕТЫ ПРОФБЮДЖЕТА</a:t>
            </a:r>
          </a:p>
          <a:p>
            <a:pPr algn="ctr" defTabSz="904875"/>
            <a:r>
              <a:rPr lang="ru-RU" sz="2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на </a:t>
            </a:r>
            <a:r>
              <a:rPr lang="ru-RU" sz="24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ru-RU" sz="2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год</a:t>
            </a:r>
          </a:p>
        </p:txBody>
      </p:sp>
      <p:grpSp>
        <p:nvGrpSpPr>
          <p:cNvPr id="13" name="Freeform 10"/>
          <p:cNvGrpSpPr>
            <a:grpSpLocks/>
          </p:cNvGrpSpPr>
          <p:nvPr/>
        </p:nvGrpSpPr>
        <p:grpSpPr bwMode="auto">
          <a:xfrm>
            <a:off x="587375" y="1647825"/>
            <a:ext cx="925513" cy="2079625"/>
            <a:chOff x="376" y="1041"/>
            <a:chExt cx="592" cy="1313"/>
          </a:xfrm>
        </p:grpSpPr>
        <p:pic>
          <p:nvPicPr>
            <p:cNvPr id="33842" name="Freeform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76" y="1041"/>
              <a:ext cx="592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43" name="Text Box 13"/>
            <p:cNvSpPr txBox="1">
              <a:spLocks noChangeArrowheads="1"/>
            </p:cNvSpPr>
            <p:nvPr/>
          </p:nvSpPr>
          <p:spPr bwMode="auto">
            <a:xfrm rot="7721662">
              <a:off x="78" y="1179"/>
              <a:ext cx="1167" cy="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lIns="90498" tIns="45248" rIns="90498" bIns="45248"/>
            <a:lstStyle/>
            <a:p>
              <a:pPr defTabSz="904875"/>
              <a:endParaRPr 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Freeform 10"/>
          <p:cNvGrpSpPr>
            <a:grpSpLocks/>
          </p:cNvGrpSpPr>
          <p:nvPr/>
        </p:nvGrpSpPr>
        <p:grpSpPr bwMode="auto">
          <a:xfrm>
            <a:off x="2657475" y="1624013"/>
            <a:ext cx="995363" cy="1379537"/>
            <a:chOff x="1705" y="1018"/>
            <a:chExt cx="637" cy="871"/>
          </a:xfrm>
        </p:grpSpPr>
        <p:pic>
          <p:nvPicPr>
            <p:cNvPr id="33840" name="Freeform 1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1705" y="1018"/>
              <a:ext cx="637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41" name="Text Box 16"/>
            <p:cNvSpPr txBox="1">
              <a:spLocks noChangeArrowheads="1"/>
            </p:cNvSpPr>
            <p:nvPr/>
          </p:nvSpPr>
          <p:spPr bwMode="auto">
            <a:xfrm rot="10017697">
              <a:off x="1674" y="1056"/>
              <a:ext cx="666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lIns="90498" tIns="45248" rIns="90498" bIns="45248"/>
            <a:lstStyle/>
            <a:p>
              <a:pPr defTabSz="904875"/>
              <a:endParaRPr 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Скругленный прямоугольник 13"/>
          <p:cNvGrpSpPr>
            <a:grpSpLocks/>
          </p:cNvGrpSpPr>
          <p:nvPr/>
        </p:nvGrpSpPr>
        <p:grpSpPr bwMode="auto">
          <a:xfrm>
            <a:off x="0" y="107950"/>
            <a:ext cx="2844800" cy="1454150"/>
            <a:chOff x="188" y="380"/>
            <a:chExt cx="1601" cy="880"/>
          </a:xfrm>
        </p:grpSpPr>
        <p:pic>
          <p:nvPicPr>
            <p:cNvPr id="33838" name="Скругленный прямоугольник 1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8" y="380"/>
              <a:ext cx="1601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39" name="Text Box 19"/>
            <p:cNvSpPr txBox="1">
              <a:spLocks noChangeArrowheads="1"/>
            </p:cNvSpPr>
            <p:nvPr/>
          </p:nvSpPr>
          <p:spPr bwMode="auto">
            <a:xfrm>
              <a:off x="269" y="491"/>
              <a:ext cx="1446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98" tIns="45248" rIns="90498" bIns="45248" anchor="ctr"/>
            <a:lstStyle/>
            <a:p>
              <a:pPr algn="ctr" defTabSz="904875"/>
              <a:r>
                <a:rPr lang="ru-RU" sz="18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СПОРТИВНАЯ И КУЛЬТУРНО-МАССОВАЯ РАБОТА</a:t>
              </a:r>
            </a:p>
            <a:p>
              <a:pPr algn="ctr" defTabSz="904875"/>
              <a:r>
                <a:rPr lang="ru-RU" sz="18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26000</a:t>
              </a:r>
              <a:r>
                <a:rPr lang="ru-RU" sz="18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ru-RU" sz="18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руб. </a:t>
              </a:r>
            </a:p>
            <a:p>
              <a:pPr algn="ctr" defTabSz="904875"/>
              <a:r>
                <a:rPr lang="ru-RU" sz="18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ru-RU" sz="18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ru-RU" sz="18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%</a:t>
              </a:r>
            </a:p>
            <a:p>
              <a:pPr algn="ctr" defTabSz="904875"/>
              <a:endParaRPr lang="ru-RU" sz="1800" b="1" i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" name="Скругленный прямоугольник 15"/>
          <p:cNvGrpSpPr>
            <a:grpSpLocks/>
          </p:cNvGrpSpPr>
          <p:nvPr/>
        </p:nvGrpSpPr>
        <p:grpSpPr bwMode="auto">
          <a:xfrm>
            <a:off x="2771775" y="395288"/>
            <a:ext cx="3222625" cy="1392237"/>
            <a:chOff x="1763" y="561"/>
            <a:chExt cx="2062" cy="879"/>
          </a:xfrm>
        </p:grpSpPr>
        <p:pic>
          <p:nvPicPr>
            <p:cNvPr id="33836" name="Скругленный прямоугольник 1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63" y="561"/>
              <a:ext cx="2062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37" name="Text Box 22"/>
            <p:cNvSpPr txBox="1">
              <a:spLocks noChangeArrowheads="1"/>
            </p:cNvSpPr>
            <p:nvPr/>
          </p:nvSpPr>
          <p:spPr bwMode="auto">
            <a:xfrm>
              <a:off x="1840" y="625"/>
              <a:ext cx="1900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98" tIns="45248" rIns="90498" bIns="45248" anchor="ctr"/>
            <a:lstStyle/>
            <a:p>
              <a:pPr algn="ctr" defTabSz="904875"/>
              <a:r>
                <a:rPr lang="ru-RU" sz="20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ФОНД ПОМОЩИ</a:t>
              </a:r>
            </a:p>
            <a:p>
              <a:pPr algn="ctr" defTabSz="904875"/>
              <a:r>
                <a:rPr lang="ru-RU" sz="20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26000</a:t>
              </a:r>
              <a:r>
                <a:rPr lang="ru-RU" sz="20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ru-RU" sz="20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руб.</a:t>
              </a:r>
            </a:p>
            <a:p>
              <a:pPr algn="ctr" defTabSz="904875"/>
              <a:r>
                <a:rPr lang="ru-RU" sz="20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20% </a:t>
              </a:r>
            </a:p>
          </p:txBody>
        </p:sp>
      </p:grpSp>
      <p:grpSp>
        <p:nvGrpSpPr>
          <p:cNvPr id="17" name="Freeform 10"/>
          <p:cNvGrpSpPr>
            <a:grpSpLocks/>
          </p:cNvGrpSpPr>
          <p:nvPr/>
        </p:nvGrpSpPr>
        <p:grpSpPr bwMode="auto">
          <a:xfrm>
            <a:off x="4645025" y="1763713"/>
            <a:ext cx="1420813" cy="1087437"/>
            <a:chOff x="2980" y="1306"/>
            <a:chExt cx="910" cy="687"/>
          </a:xfrm>
        </p:grpSpPr>
        <p:pic>
          <p:nvPicPr>
            <p:cNvPr id="33834" name="Freeform 1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gray">
            <a:xfrm>
              <a:off x="2980" y="1306"/>
              <a:ext cx="910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35" name="Text Box 25"/>
            <p:cNvSpPr txBox="1">
              <a:spLocks noChangeArrowheads="1"/>
            </p:cNvSpPr>
            <p:nvPr/>
          </p:nvSpPr>
          <p:spPr bwMode="auto">
            <a:xfrm rot="-10025392">
              <a:off x="3089" y="1290"/>
              <a:ext cx="75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lIns="90498" tIns="45248" rIns="90498" bIns="45248"/>
            <a:lstStyle/>
            <a:p>
              <a:pPr defTabSz="904875"/>
              <a:endParaRPr 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8" name="Скругленный прямоугольник 17"/>
          <p:cNvGrpSpPr>
            <a:grpSpLocks/>
          </p:cNvGrpSpPr>
          <p:nvPr/>
        </p:nvGrpSpPr>
        <p:grpSpPr bwMode="auto">
          <a:xfrm>
            <a:off x="5868988" y="1116013"/>
            <a:ext cx="2927350" cy="1581150"/>
            <a:chOff x="3652" y="1125"/>
            <a:chExt cx="2054" cy="903"/>
          </a:xfrm>
        </p:grpSpPr>
        <p:pic>
          <p:nvPicPr>
            <p:cNvPr id="33832" name="Скругленный прямоугольник 17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52" y="1125"/>
              <a:ext cx="2054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33" name="Text Box 28"/>
            <p:cNvSpPr txBox="1">
              <a:spLocks noChangeArrowheads="1"/>
            </p:cNvSpPr>
            <p:nvPr/>
          </p:nvSpPr>
          <p:spPr bwMode="auto">
            <a:xfrm>
              <a:off x="3730" y="1210"/>
              <a:ext cx="1900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98" tIns="45248" rIns="90498" bIns="45248" anchor="ctr"/>
            <a:lstStyle/>
            <a:p>
              <a:pPr algn="ctr" defTabSz="904875"/>
              <a:r>
                <a:rPr lang="ru-RU" sz="18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Туристско-экскурсионная деятельность</a:t>
              </a:r>
            </a:p>
            <a:p>
              <a:pPr algn="ctr" defTabSz="904875"/>
              <a:r>
                <a:rPr lang="ru-RU" sz="18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13000</a:t>
              </a:r>
              <a:r>
                <a:rPr lang="ru-RU" sz="18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ru-RU" sz="18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руб.</a:t>
              </a:r>
            </a:p>
            <a:p>
              <a:pPr algn="ctr" defTabSz="904875"/>
              <a:r>
                <a:rPr lang="ru-RU" sz="18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10%</a:t>
              </a:r>
            </a:p>
          </p:txBody>
        </p:sp>
      </p:grpSp>
      <p:grpSp>
        <p:nvGrpSpPr>
          <p:cNvPr id="19" name="Freeform 10"/>
          <p:cNvGrpSpPr>
            <a:grpSpLocks/>
          </p:cNvGrpSpPr>
          <p:nvPr/>
        </p:nvGrpSpPr>
        <p:grpSpPr bwMode="auto">
          <a:xfrm rot="-2623358">
            <a:off x="5292725" y="2844800"/>
            <a:ext cx="1619250" cy="1130300"/>
            <a:chOff x="3068" y="2331"/>
            <a:chExt cx="1037" cy="714"/>
          </a:xfrm>
        </p:grpSpPr>
        <p:pic>
          <p:nvPicPr>
            <p:cNvPr id="33830" name="Freeform 1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gray">
            <a:xfrm>
              <a:off x="3068" y="2331"/>
              <a:ext cx="1037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31" name="Text Box 31"/>
            <p:cNvSpPr txBox="1">
              <a:spLocks noChangeArrowheads="1"/>
            </p:cNvSpPr>
            <p:nvPr/>
          </p:nvSpPr>
          <p:spPr bwMode="auto">
            <a:xfrm rot="-6654672">
              <a:off x="3221" y="2240"/>
              <a:ext cx="834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lIns="90498" tIns="45248" rIns="90498" bIns="45248"/>
            <a:lstStyle/>
            <a:p>
              <a:pPr defTabSz="904875"/>
              <a:endParaRPr 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0" name="Скругленный прямоугольник 19"/>
          <p:cNvGrpSpPr>
            <a:grpSpLocks/>
          </p:cNvGrpSpPr>
          <p:nvPr/>
        </p:nvGrpSpPr>
        <p:grpSpPr bwMode="auto">
          <a:xfrm>
            <a:off x="6445250" y="2555875"/>
            <a:ext cx="2555875" cy="1319213"/>
            <a:chOff x="3878" y="2588"/>
            <a:chExt cx="1782" cy="833"/>
          </a:xfrm>
        </p:grpSpPr>
        <p:pic>
          <p:nvPicPr>
            <p:cNvPr id="33828" name="Скругленный прямоугольник 19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78" y="2588"/>
              <a:ext cx="1782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9" name="Text Box 34"/>
            <p:cNvSpPr txBox="1">
              <a:spLocks noChangeArrowheads="1"/>
            </p:cNvSpPr>
            <p:nvPr/>
          </p:nvSpPr>
          <p:spPr bwMode="auto">
            <a:xfrm>
              <a:off x="3952" y="2647"/>
              <a:ext cx="163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98" tIns="45248" rIns="90498" bIns="45248" anchor="ctr"/>
            <a:lstStyle/>
            <a:p>
              <a:pPr algn="ctr" defTabSz="904875"/>
              <a:r>
                <a:rPr lang="ru-RU" sz="17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Расходы на целевые мероприятия </a:t>
              </a:r>
              <a:endParaRPr lang="ru-RU" sz="1700" b="1" i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defTabSz="904875"/>
              <a:r>
                <a:rPr lang="ru-RU" sz="17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2600</a:t>
              </a:r>
              <a:r>
                <a:rPr lang="ru-RU" sz="17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ru-RU" sz="17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руб.</a:t>
              </a:r>
            </a:p>
            <a:p>
              <a:pPr algn="ctr" defTabSz="904875"/>
              <a:r>
                <a:rPr lang="ru-RU" sz="17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ru-RU" sz="17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%</a:t>
              </a:r>
              <a:endParaRPr lang="ru-RU" sz="1700" b="1" i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1" name="Freeform 10"/>
          <p:cNvGrpSpPr>
            <a:grpSpLocks/>
          </p:cNvGrpSpPr>
          <p:nvPr/>
        </p:nvGrpSpPr>
        <p:grpSpPr bwMode="auto">
          <a:xfrm>
            <a:off x="3421063" y="4140200"/>
            <a:ext cx="1223962" cy="1458913"/>
            <a:chOff x="2212" y="2362"/>
            <a:chExt cx="864" cy="1059"/>
          </a:xfrm>
        </p:grpSpPr>
        <p:pic>
          <p:nvPicPr>
            <p:cNvPr id="33826" name="Freeform 10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gray">
            <a:xfrm>
              <a:off x="2212" y="2362"/>
              <a:ext cx="864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7" name="Text Box 37"/>
            <p:cNvSpPr txBox="1">
              <a:spLocks noChangeArrowheads="1"/>
            </p:cNvSpPr>
            <p:nvPr/>
          </p:nvSpPr>
          <p:spPr bwMode="auto">
            <a:xfrm rot="-5400000">
              <a:off x="2151" y="2483"/>
              <a:ext cx="991" cy="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90498" tIns="45248" rIns="90498" bIns="45248"/>
            <a:lstStyle/>
            <a:p>
              <a:pPr defTabSz="904875"/>
              <a:endParaRPr lang="ru-RU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2" name="Скругленный прямоугольник 21"/>
          <p:cNvGrpSpPr>
            <a:grpSpLocks/>
          </p:cNvGrpSpPr>
          <p:nvPr/>
        </p:nvGrpSpPr>
        <p:grpSpPr bwMode="auto">
          <a:xfrm>
            <a:off x="2728913" y="5286375"/>
            <a:ext cx="2833687" cy="1319213"/>
            <a:chOff x="2346" y="3172"/>
            <a:chExt cx="1782" cy="833"/>
          </a:xfrm>
        </p:grpSpPr>
        <p:pic>
          <p:nvPicPr>
            <p:cNvPr id="33824" name="Скругленный прямоугольник 21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346" y="3172"/>
              <a:ext cx="1782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5" name="Text Box 40"/>
            <p:cNvSpPr txBox="1">
              <a:spLocks noChangeArrowheads="1"/>
            </p:cNvSpPr>
            <p:nvPr/>
          </p:nvSpPr>
          <p:spPr bwMode="auto">
            <a:xfrm>
              <a:off x="2422" y="3232"/>
              <a:ext cx="163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98" tIns="45248" rIns="90498" bIns="45248" anchor="ctr"/>
            <a:lstStyle/>
            <a:p>
              <a:pPr algn="ctr" defTabSz="904875"/>
              <a:r>
                <a:rPr lang="ru-RU" sz="17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Организационные расходы</a:t>
              </a:r>
            </a:p>
            <a:p>
              <a:pPr algn="ctr" defTabSz="904875"/>
              <a:r>
                <a:rPr lang="ru-RU" sz="17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1300 </a:t>
              </a:r>
              <a:r>
                <a:rPr lang="ru-RU" sz="17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руб.</a:t>
              </a:r>
            </a:p>
            <a:p>
              <a:pPr algn="ctr" defTabSz="904875"/>
              <a:r>
                <a:rPr lang="ru-RU" sz="17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1</a:t>
              </a:r>
              <a:r>
                <a:rPr lang="ru-RU" sz="17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%</a:t>
              </a:r>
              <a:endParaRPr lang="ru-RU" sz="1700" b="1" i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Freeform 10"/>
          <p:cNvGrpSpPr>
            <a:grpSpLocks/>
          </p:cNvGrpSpPr>
          <p:nvPr/>
        </p:nvGrpSpPr>
        <p:grpSpPr bwMode="auto">
          <a:xfrm>
            <a:off x="1027113" y="3490913"/>
            <a:ext cx="874712" cy="1873250"/>
            <a:chOff x="1041" y="2273"/>
            <a:chExt cx="560" cy="1183"/>
          </a:xfrm>
        </p:grpSpPr>
        <p:pic>
          <p:nvPicPr>
            <p:cNvPr id="33822" name="Freeform 10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gray">
            <a:xfrm>
              <a:off x="1041" y="2273"/>
              <a:ext cx="560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3" name="Text Box 43"/>
            <p:cNvSpPr txBox="1">
              <a:spLocks noChangeArrowheads="1"/>
            </p:cNvSpPr>
            <p:nvPr/>
          </p:nvSpPr>
          <p:spPr bwMode="auto">
            <a:xfrm rot="-3651676">
              <a:off x="812" y="2524"/>
              <a:ext cx="990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90498" tIns="45248" rIns="90498" bIns="45248"/>
            <a:lstStyle/>
            <a:p>
              <a:pPr defTabSz="904875"/>
              <a:endParaRPr 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4" name="Скругленный прямоугольник 23"/>
          <p:cNvGrpSpPr>
            <a:grpSpLocks/>
          </p:cNvGrpSpPr>
          <p:nvPr/>
        </p:nvGrpSpPr>
        <p:grpSpPr bwMode="auto">
          <a:xfrm rot="643369">
            <a:off x="-23813" y="4997450"/>
            <a:ext cx="3082926" cy="1651000"/>
            <a:chOff x="188" y="3260"/>
            <a:chExt cx="2143" cy="837"/>
          </a:xfrm>
        </p:grpSpPr>
        <p:pic>
          <p:nvPicPr>
            <p:cNvPr id="33820" name="Скругленный прямоугольник 23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88" y="3260"/>
              <a:ext cx="2143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1" name="Text Box 46"/>
            <p:cNvSpPr txBox="1">
              <a:spLocks noChangeArrowheads="1"/>
            </p:cNvSpPr>
            <p:nvPr/>
          </p:nvSpPr>
          <p:spPr bwMode="auto">
            <a:xfrm>
              <a:off x="262" y="3322"/>
              <a:ext cx="199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98" tIns="45248" rIns="90498" bIns="45248" anchor="ctr"/>
            <a:lstStyle/>
            <a:p>
              <a:pPr algn="ctr" defTabSz="904875">
                <a:buFont typeface="Wingdings" pitchFamily="2" charset="2"/>
                <a:buNone/>
              </a:pPr>
              <a:r>
                <a:rPr lang="ru-RU" sz="18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Административно-хозяйственные  расходы</a:t>
              </a:r>
            </a:p>
            <a:p>
              <a:pPr algn="ctr" defTabSz="904875"/>
              <a:r>
                <a:rPr lang="ru-RU" sz="18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54600</a:t>
              </a:r>
              <a:r>
                <a:rPr lang="ru-RU" sz="18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ru-RU" sz="18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руб.</a:t>
              </a:r>
            </a:p>
            <a:p>
              <a:pPr algn="ctr" defTabSz="904875"/>
              <a:r>
                <a:rPr lang="ru-RU" sz="18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42%</a:t>
              </a:r>
            </a:p>
          </p:txBody>
        </p:sp>
      </p:grpSp>
      <p:pic>
        <p:nvPicPr>
          <p:cNvPr id="33807" name="Picture 26" descr="20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37413" y="115888"/>
            <a:ext cx="17637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Freeform 10"/>
          <p:cNvGrpSpPr>
            <a:grpSpLocks/>
          </p:cNvGrpSpPr>
          <p:nvPr/>
        </p:nvGrpSpPr>
        <p:grpSpPr bwMode="auto">
          <a:xfrm rot="-1188315">
            <a:off x="4787900" y="3852863"/>
            <a:ext cx="1349375" cy="1868487"/>
            <a:chOff x="2212" y="2362"/>
            <a:chExt cx="864" cy="1059"/>
          </a:xfrm>
        </p:grpSpPr>
        <p:pic>
          <p:nvPicPr>
            <p:cNvPr id="33818" name="Freeform 10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gray">
            <a:xfrm>
              <a:off x="2212" y="2362"/>
              <a:ext cx="864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9" name="Text Box 50"/>
            <p:cNvSpPr txBox="1">
              <a:spLocks noChangeArrowheads="1"/>
            </p:cNvSpPr>
            <p:nvPr/>
          </p:nvSpPr>
          <p:spPr bwMode="auto">
            <a:xfrm rot="-5400000">
              <a:off x="2151" y="2483"/>
              <a:ext cx="991" cy="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90498" tIns="45248" rIns="90498" bIns="45248"/>
            <a:lstStyle/>
            <a:p>
              <a:pPr defTabSz="904875"/>
              <a:endParaRPr lang="ru-RU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Freeform 10"/>
          <p:cNvGrpSpPr>
            <a:grpSpLocks/>
          </p:cNvGrpSpPr>
          <p:nvPr/>
        </p:nvGrpSpPr>
        <p:grpSpPr bwMode="auto">
          <a:xfrm rot="-2369894">
            <a:off x="5580063" y="3421063"/>
            <a:ext cx="1349375" cy="1868487"/>
            <a:chOff x="2212" y="2362"/>
            <a:chExt cx="864" cy="1059"/>
          </a:xfrm>
        </p:grpSpPr>
        <p:pic>
          <p:nvPicPr>
            <p:cNvPr id="33816" name="Freeform 10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gray">
            <a:xfrm>
              <a:off x="2212" y="2362"/>
              <a:ext cx="864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7" name="Text Box 53"/>
            <p:cNvSpPr txBox="1">
              <a:spLocks noChangeArrowheads="1"/>
            </p:cNvSpPr>
            <p:nvPr/>
          </p:nvSpPr>
          <p:spPr bwMode="auto">
            <a:xfrm rot="-5400000">
              <a:off x="2151" y="2483"/>
              <a:ext cx="991" cy="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90498" tIns="45248" rIns="90498" bIns="45248"/>
            <a:lstStyle/>
            <a:p>
              <a:pPr defTabSz="904875"/>
              <a:endParaRPr lang="ru-RU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Скругленный прямоугольник 21"/>
          <p:cNvGrpSpPr>
            <a:grpSpLocks/>
          </p:cNvGrpSpPr>
          <p:nvPr/>
        </p:nvGrpSpPr>
        <p:grpSpPr bwMode="auto">
          <a:xfrm>
            <a:off x="6165850" y="3851275"/>
            <a:ext cx="2835275" cy="1319213"/>
            <a:chOff x="2346" y="3172"/>
            <a:chExt cx="1782" cy="833"/>
          </a:xfrm>
        </p:grpSpPr>
        <p:pic>
          <p:nvPicPr>
            <p:cNvPr id="33814" name="Скругленный прямоугольник 21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346" y="3172"/>
              <a:ext cx="1782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5" name="Text Box 56"/>
            <p:cNvSpPr txBox="1">
              <a:spLocks noChangeArrowheads="1"/>
            </p:cNvSpPr>
            <p:nvPr/>
          </p:nvSpPr>
          <p:spPr bwMode="auto">
            <a:xfrm>
              <a:off x="2422" y="3232"/>
              <a:ext cx="163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98" tIns="45248" rIns="90498" bIns="45248" anchor="ctr"/>
            <a:lstStyle/>
            <a:p>
              <a:pPr algn="ctr" defTabSz="904875"/>
              <a:r>
                <a:rPr lang="ru-RU" sz="16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Информационная работа</a:t>
              </a:r>
            </a:p>
            <a:p>
              <a:pPr algn="ctr" defTabSz="904875"/>
              <a:r>
                <a:rPr lang="ru-RU" sz="16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5200</a:t>
              </a:r>
              <a:r>
                <a:rPr lang="ru-RU" sz="16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ru-RU" sz="16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руб.</a:t>
              </a:r>
            </a:p>
            <a:p>
              <a:pPr algn="ctr" defTabSz="904875"/>
              <a:r>
                <a:rPr lang="ru-RU" sz="1600" b="1" i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4</a:t>
              </a:r>
              <a:r>
                <a:rPr lang="ru-RU" sz="16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%</a:t>
              </a:r>
              <a:endParaRPr lang="ru-RU" sz="1600" b="1" i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Скругленный прямоугольник 19"/>
          <p:cNvGrpSpPr>
            <a:grpSpLocks/>
          </p:cNvGrpSpPr>
          <p:nvPr/>
        </p:nvGrpSpPr>
        <p:grpSpPr bwMode="auto">
          <a:xfrm>
            <a:off x="5562600" y="5219700"/>
            <a:ext cx="3438525" cy="1336675"/>
            <a:chOff x="3878" y="2588"/>
            <a:chExt cx="1782" cy="833"/>
          </a:xfrm>
        </p:grpSpPr>
        <p:pic>
          <p:nvPicPr>
            <p:cNvPr id="33812" name="Скругленный прямоугольник 19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78" y="2588"/>
              <a:ext cx="1782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3" name="Text Box 59"/>
            <p:cNvSpPr txBox="1">
              <a:spLocks noChangeArrowheads="1"/>
            </p:cNvSpPr>
            <p:nvPr/>
          </p:nvSpPr>
          <p:spPr bwMode="auto">
            <a:xfrm>
              <a:off x="3952" y="2647"/>
              <a:ext cx="163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98" tIns="45248" rIns="90498" bIns="45248" anchor="ctr"/>
            <a:lstStyle/>
            <a:p>
              <a:pPr algn="ctr" defTabSz="904875"/>
              <a:endParaRPr lang="ru-RU" sz="1500" b="1" i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defTabSz="904875"/>
              <a:r>
                <a:rPr lang="ru-RU" sz="18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Обучение </a:t>
              </a:r>
              <a:r>
                <a:rPr lang="ru-RU" sz="1800" b="1" i="1" dirty="0" err="1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профс</a:t>
              </a:r>
              <a:r>
                <a:rPr lang="ru-RU" sz="1800" b="1" i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. кадров и актива  1300 руб. - 1%</a:t>
              </a:r>
              <a:endParaRPr lang="ru-RU" sz="1800" b="1" i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defTabSz="904875"/>
              <a:endParaRPr lang="ru-RU" sz="1500" b="1" i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defTabSz="904875"/>
              <a:endParaRPr lang="ru-RU" sz="1800" b="1" i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4356100"/>
            <a:ext cx="45720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Самые красивые виртуальные открытки с Новым годом 2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1550"/>
            <a:ext cx="9001125" cy="5868988"/>
          </a:xfrm>
          <a:prstGeom prst="rect">
            <a:avLst/>
          </a:prstGeom>
          <a:noFill/>
        </p:spPr>
      </p:pic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183275" y="-173634"/>
            <a:ext cx="8275997" cy="112622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kern="1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    </a:t>
            </a:r>
            <a:r>
              <a:rPr lang="ru-RU" sz="5200" b="1" i="1" kern="1200" cap="all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/>
                  </a:glow>
                </a:effectLst>
                <a:latin typeface="Franklin Gothic Medium"/>
              </a:rPr>
              <a:t>Спасибо  за  внимание !</a:t>
            </a:r>
            <a:endParaRPr lang="ru-RU" sz="2900" b="1" i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228600">
                  <a:srgbClr val="FFFF00"/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516" tIns="45258" rIns="90516" bIns="45258" numCol="1" anchor="t" anchorCtr="0" compatLnSpc="1">
        <a:prstTxWarp prst="textNoShape">
          <a:avLst/>
        </a:prstTxWarp>
      </a:bodyPr>
      <a:lstStyle>
        <a:defPPr marL="465138" marR="0" indent="-465138" algn="ctr" defTabSz="9048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o"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516" tIns="45258" rIns="90516" bIns="45258" numCol="1" anchor="t" anchorCtr="0" compatLnSpc="1">
        <a:prstTxWarp prst="textNoShape">
          <a:avLst/>
        </a:prstTxWarp>
      </a:bodyPr>
      <a:lstStyle>
        <a:defPPr marL="465138" marR="0" indent="-465138" algn="ctr" defTabSz="9048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o"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516" tIns="45258" rIns="90516" bIns="45258" numCol="1" anchor="t" anchorCtr="0" compatLnSpc="1">
        <a:prstTxWarp prst="textNoShape">
          <a:avLst/>
        </a:prstTxWarp>
      </a:bodyPr>
      <a:lstStyle>
        <a:defPPr marL="465138" marR="0" indent="-465138" algn="ctr" defTabSz="9048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o"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516" tIns="45258" rIns="90516" bIns="45258" numCol="1" anchor="t" anchorCtr="0" compatLnSpc="1">
        <a:prstTxWarp prst="textNoShape">
          <a:avLst/>
        </a:prstTxWarp>
      </a:bodyPr>
      <a:lstStyle>
        <a:defPPr marL="465138" marR="0" indent="-465138" algn="ctr" defTabSz="9048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o"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293</Words>
  <Application>Microsoft Office PowerPoint</Application>
  <PresentationFormat>Произвольный</PresentationFormat>
  <Paragraphs>89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Franklin Gothic Medium</vt:lpstr>
      <vt:lpstr>Times New Roman</vt:lpstr>
      <vt:lpstr>Verdana</vt:lpstr>
      <vt:lpstr>Wingdings</vt:lpstr>
      <vt:lpstr>Профиль</vt:lpstr>
      <vt:lpstr>Глобус</vt:lpstr>
      <vt:lpstr>Документ</vt:lpstr>
      <vt:lpstr>Презентация PowerPoint</vt:lpstr>
      <vt:lpstr>РАСХОДНЫЕ СТАТЬИ БЮДЖЕТА за 11 месяцев 2020 г. (РУБ.) </vt:lpstr>
      <vt:lpstr>СТАНДАРТ номенклатуры и нормативов использования членских профсоюзных взносов профсоюзными организациями юридических лиц, их обособленных подразделений</vt:lpstr>
      <vt:lpstr>Презентация PowerPoint</vt:lpstr>
      <vt:lpstr>     Спасибо  за  внимание !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64</cp:revision>
  <dcterms:created xsi:type="dcterms:W3CDTF">2012-02-24T12:22:49Z</dcterms:created>
  <dcterms:modified xsi:type="dcterms:W3CDTF">2020-12-21T22:42:31Z</dcterms:modified>
</cp:coreProperties>
</file>