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0" r:id="rId1"/>
  </p:sldMasterIdLst>
  <p:sldIdLst>
    <p:sldId id="271" r:id="rId2"/>
    <p:sldId id="342" r:id="rId3"/>
    <p:sldId id="344" r:id="rId4"/>
    <p:sldId id="276" r:id="rId5"/>
    <p:sldId id="345" r:id="rId6"/>
    <p:sldId id="31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6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12" y="-2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08.06.20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08.06.20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08.06.20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08.06.20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7881" y="4118919"/>
            <a:ext cx="10593860" cy="9720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e-BY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4240" y="533400"/>
            <a:ext cx="7855008" cy="4989384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4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Делопроизводство в профсоюзных </a:t>
            </a:r>
            <a:r>
              <a:rPr lang="ru-RU" sz="4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организациях.</a:t>
            </a:r>
            <a:br>
              <a:rPr lang="ru-RU" sz="4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4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оформления основной профсоюзной документации. Взаимодействие с профгруппоргами</a:t>
            </a:r>
            <a:endParaRPr lang="be-BY" sz="138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98733" y="5760535"/>
            <a:ext cx="4783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996600"/>
                </a:solidFill>
              </a:rPr>
              <a:t>Докладчик: Лоскутова Юлия Сергеевна</a:t>
            </a:r>
            <a:endParaRPr lang="ru-RU" b="1" dirty="0">
              <a:solidFill>
                <a:srgbClr val="996600"/>
              </a:solidFill>
            </a:endParaRPr>
          </a:p>
        </p:txBody>
      </p:sp>
      <p:pic>
        <p:nvPicPr>
          <p:cNvPr id="1026" name="Picture 2" descr="C:\Users\Лоскутова\Desktop\Logo_VSMU_profkom_8ИТОГ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65" y="1674019"/>
            <a:ext cx="2658533" cy="2711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029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639" y="1894780"/>
            <a:ext cx="12180722" cy="42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131">
              <a:latin typeface="Calibri" panose="020F0502020204030204" pitchFamily="34" charset="0"/>
            </a:endParaRP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293239" y="2182380"/>
            <a:ext cx="12180722" cy="42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131">
              <a:latin typeface="Calibri" panose="020F0502020204030204" pitchFamily="34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95750" y="1789393"/>
            <a:ext cx="11719873" cy="3413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398" b="1" dirty="0" smtClean="0">
                <a:latin typeface="Calibri" panose="020F0502020204030204" pitchFamily="34" charset="0"/>
              </a:rPr>
              <a:t>	Делопроизводство </a:t>
            </a:r>
            <a:r>
              <a:rPr lang="ru-RU" sz="2398" b="1" dirty="0">
                <a:latin typeface="Calibri" panose="020F0502020204030204" pitchFamily="34" charset="0"/>
              </a:rPr>
              <a:t>первичной профсоюзной организации –</a:t>
            </a:r>
            <a:r>
              <a:rPr lang="ru-RU" sz="2398" dirty="0">
                <a:latin typeface="Calibri" panose="020F0502020204030204" pitchFamily="34" charset="0"/>
              </a:rPr>
              <a:t> это деятельность профсоюзного комитета по созданию документов и организации работы с ними.</a:t>
            </a:r>
          </a:p>
          <a:p>
            <a:pPr algn="just"/>
            <a:r>
              <a:rPr lang="ru-RU" sz="2398" dirty="0">
                <a:latin typeface="Calibri" panose="020F0502020204030204" pitchFamily="34" charset="0"/>
              </a:rPr>
              <a:t> 	</a:t>
            </a:r>
            <a:r>
              <a:rPr lang="ru-RU" sz="2398" b="1" dirty="0">
                <a:latin typeface="Calibri" panose="020F0502020204030204" pitchFamily="34" charset="0"/>
              </a:rPr>
              <a:t>Профсоюзный </a:t>
            </a:r>
            <a:r>
              <a:rPr lang="ru-RU" sz="2398" b="1" dirty="0" smtClean="0">
                <a:latin typeface="Calibri" panose="020F0502020204030204" pitchFamily="34" charset="0"/>
              </a:rPr>
              <a:t>документ - </a:t>
            </a:r>
            <a:r>
              <a:rPr lang="ru-RU" sz="2398" dirty="0">
                <a:latin typeface="Calibri" panose="020F0502020204030204" pitchFamily="34" charset="0"/>
              </a:rPr>
              <a:t>это деловая бумага</a:t>
            </a:r>
            <a:r>
              <a:rPr lang="ru-RU" sz="2398" b="1" dirty="0">
                <a:latin typeface="Calibri" panose="020F0502020204030204" pitchFamily="34" charset="0"/>
              </a:rPr>
              <a:t>, </a:t>
            </a:r>
            <a:r>
              <a:rPr lang="ru-RU" sz="2398" dirty="0">
                <a:latin typeface="Calibri" panose="020F0502020204030204" pitchFamily="34" charset="0"/>
              </a:rPr>
              <a:t>составленная в первичной профсоюзной организации и содержащая информацию, обеспечивающую решение тех или иных задач по решению уставных полномочий.</a:t>
            </a:r>
            <a:r>
              <a:rPr lang="ru-RU" sz="2398" b="1" dirty="0">
                <a:latin typeface="Calibri" panose="020F0502020204030204" pitchFamily="34" charset="0"/>
              </a:rPr>
              <a:t> </a:t>
            </a:r>
            <a:r>
              <a:rPr lang="ru-RU" sz="2398" dirty="0">
                <a:latin typeface="Calibri" panose="020F0502020204030204" pitchFamily="34" charset="0"/>
              </a:rPr>
              <a:t> </a:t>
            </a:r>
            <a:endParaRPr lang="ru-RU" sz="2398" b="1" dirty="0">
              <a:latin typeface="Calibri" panose="020F0502020204030204" pitchFamily="34" charset="0"/>
            </a:endParaRPr>
          </a:p>
          <a:p>
            <a:pPr algn="just"/>
            <a:r>
              <a:rPr lang="ru-RU" sz="2398" dirty="0">
                <a:latin typeface="Calibri" panose="020F0502020204030204" pitchFamily="34" charset="0"/>
              </a:rPr>
              <a:t>	</a:t>
            </a:r>
            <a:r>
              <a:rPr lang="ru-RU" sz="2398" b="1" dirty="0">
                <a:latin typeface="Calibri" panose="020F0502020204030204" pitchFamily="34" charset="0"/>
              </a:rPr>
              <a:t>Документы первичной профсоюзной организации несут разнообразные </a:t>
            </a:r>
            <a:r>
              <a:rPr lang="ru-RU" sz="2398" b="1" dirty="0" smtClean="0">
                <a:latin typeface="Calibri" panose="020F0502020204030204" pitchFamily="34" charset="0"/>
              </a:rPr>
              <a:t>организационно-распорядительные </a:t>
            </a:r>
            <a:r>
              <a:rPr lang="ru-RU" sz="2398" b="1" dirty="0">
                <a:latin typeface="Calibri" panose="020F0502020204030204" pitchFamily="34" charset="0"/>
              </a:rPr>
              <a:t>функции,  являются информационными источниками и средством юридического доказательства.</a:t>
            </a:r>
          </a:p>
          <a:p>
            <a:pPr algn="just"/>
            <a:r>
              <a:rPr lang="ru-RU" sz="2398" dirty="0">
                <a:latin typeface="Calibri" panose="020F0502020204030204" pitchFamily="34" charset="0"/>
              </a:rPr>
              <a:t>	</a:t>
            </a:r>
            <a:endParaRPr lang="ru-RU" sz="213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53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41866" y="67734"/>
            <a:ext cx="10972800" cy="804333"/>
          </a:xfrm>
        </p:spPr>
        <p:txBody>
          <a:bodyPr/>
          <a:lstStyle/>
          <a:p>
            <a:pPr eaLnBrk="1" hangingPunct="1"/>
            <a:r>
              <a:rPr lang="ru-RU" altLang="ru-RU" sz="4800" dirty="0" smtClean="0"/>
              <a:t> </a:t>
            </a:r>
            <a:r>
              <a:rPr lang="ru-RU" altLang="ru-RU" sz="4800" b="1" dirty="0" smtClean="0"/>
              <a:t> СИСТЕМА ДОКУМЕНТАЦИИ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467" y="846668"/>
            <a:ext cx="10972800" cy="5731932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ru-RU" altLang="ru-RU" sz="2800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1.Организационно-правовая документация:</a:t>
            </a:r>
            <a:endParaRPr lang="ru-RU" altLang="ru-RU" sz="2800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Устав организации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;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Положения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;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Штатное расписание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;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Инструкции по отдельным видам деятельности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;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Правила внутреннего трудового распорядка, 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памятки и др.</a:t>
            </a:r>
            <a:endParaRPr lang="ru-RU" altLang="ru-RU" sz="1800" b="1" u="sng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2.Плановая документация</a:t>
            </a:r>
            <a:r>
              <a:rPr lang="ru-RU" altLang="ru-RU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  <a:endParaRPr lang="ru-RU" altLang="ru-RU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Перспективные, годовые, полугодовые, квартальные, месячные, недельные и ежедневные планы работы; Программы, циклограммы; Расписание, графики,  схемы и др.</a:t>
            </a:r>
            <a:endParaRPr lang="ru-RU" altLang="ru-RU" sz="1800" b="1" u="sng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3.Распорядительная документация:</a:t>
            </a:r>
            <a:endParaRPr lang="ru-RU" altLang="ru-RU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приказ, распоряжение,  указание, постановление, решение</a:t>
            </a:r>
            <a:endParaRPr lang="ru-RU" altLang="ru-RU" sz="1800" u="sng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4.Справочно-информационная, справочно-аналитическая и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отчетно-статистическая документация:</a:t>
            </a:r>
            <a:endParaRPr lang="ru-RU" altLang="ru-RU" b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Протоколы; докладная и объяснительная записки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;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справки служебная и личная; акты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служебная переписка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   </a:t>
            </a:r>
            <a:endParaRPr lang="ru-RU" altLang="ru-RU" sz="1800" b="1" u="sng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5. Кадровые  документы:</a:t>
            </a:r>
            <a:endParaRPr lang="ru-RU" altLang="ru-RU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</a:t>
            </a:r>
            <a:r>
              <a:rPr lang="ru-RU" altLang="ru-RU" sz="1800" b="1" dirty="0">
                <a:solidFill>
                  <a:schemeClr val="tx1"/>
                </a:solidFill>
                <a:latin typeface="Times New Roman"/>
                <a:cs typeface="Times New Roman"/>
              </a:rPr>
              <a:t>Л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ичное дело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6.Личные документы</a:t>
            </a:r>
            <a:r>
              <a:rPr lang="ru-RU" altLang="ru-RU" sz="105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доверенность,</a:t>
            </a:r>
            <a:r>
              <a:rPr lang="ru-RU" alt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расписка, 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резюме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и др. </a:t>
            </a:r>
            <a:endParaRPr lang="ru-RU" altLang="ru-RU" sz="1800" b="1" u="sng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ru-RU" altLang="ru-RU" b="1" u="sng" dirty="0" smtClean="0">
                <a:solidFill>
                  <a:schemeClr val="tx1"/>
                </a:solidFill>
                <a:latin typeface="Times New Roman"/>
                <a:cs typeface="Times New Roman"/>
              </a:rPr>
              <a:t>7. Финансово-расчетная документация</a:t>
            </a:r>
            <a:endParaRPr lang="ru-RU" altLang="ru-RU" u="sng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1712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9470"/>
            <a:ext cx="12191999" cy="722217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/>
          <a:lstStyle/>
          <a:p>
            <a:pPr algn="ctr"/>
            <a:r>
              <a:rPr lang="ru-RU" sz="28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бланк документа</a:t>
            </a:r>
            <a:endParaRPr lang="be-BY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7255" y="3498337"/>
            <a:ext cx="7455295" cy="1868422"/>
          </a:xfrm>
        </p:spPr>
        <p:txBody>
          <a:bodyPr>
            <a:noAutofit/>
          </a:bodyPr>
          <a:lstStyle/>
          <a:p>
            <a:r>
              <a:rPr lang="ru-RU" sz="2000" spc="-5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поля:</a:t>
            </a:r>
            <a:endParaRPr lang="be-BY" sz="2000" spc="-5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2000" spc="-5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30 мм – левое;</a:t>
            </a:r>
            <a:endParaRPr lang="be-BY" sz="2000" spc="-5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2000" spc="-5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 менее 8 мм – правое;</a:t>
            </a:r>
            <a:endParaRPr lang="be-BY" sz="2000" spc="-5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2000" spc="-5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 менее 20 мм – верхнее и нижнее.</a:t>
            </a:r>
            <a:endParaRPr lang="be-BY" sz="2000" spc="-5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endParaRPr lang="be-BY" sz="2000" spc="-5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86907" y="1394939"/>
            <a:ext cx="97251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Бланк документа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лист бумаги с заранее воспроизведенными реквизитами, содержащими постоянную информацию об организации – авторе документа, позволяющими его идентифицировать как создателя официального письменного документа</a:t>
            </a:r>
            <a:endParaRPr lang="be-BY" sz="240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471017" y="5308444"/>
            <a:ext cx="10104637" cy="59205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</a:t>
            </a:r>
            <a:r>
              <a:rPr lang="be-B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e-B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РАСПОРЯЖЕНИЕ, ПОСТАНОВЛЕНИЕ, ПРОТОКОЛ, ДОКЛАДНАЯ ЗАПИСКА, СПРАВКА,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endParaRPr lang="be-BY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931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639" y="1894780"/>
            <a:ext cx="12180722" cy="42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131">
              <a:latin typeface="Calibri" panose="020F0502020204030204" pitchFamily="34" charset="0"/>
            </a:endParaRP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293239" y="2182380"/>
            <a:ext cx="12180722" cy="42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131">
              <a:latin typeface="Calibri" panose="020F0502020204030204" pitchFamily="34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244600" y="307902"/>
            <a:ext cx="11719873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latin typeface="Calibri" panose="020F0502020204030204" pitchFamily="34" charset="0"/>
              </a:rPr>
              <a:t>	</a:t>
            </a:r>
            <a:r>
              <a:rPr lang="ru-RU" sz="3600" dirty="0">
                <a:latin typeface="Calibri" panose="020F0502020204030204" pitchFamily="34" charset="0"/>
              </a:rPr>
              <a:t>	</a:t>
            </a:r>
            <a:r>
              <a:rPr lang="ru-RU" sz="3600" dirty="0" smtClean="0">
                <a:latin typeface="Calibri" panose="020F0502020204030204" pitchFamily="34" charset="0"/>
              </a:rPr>
              <a:t>Протоколы и Постановления являются зеркалом организации, основным документом, подтверждающим деятельность первичной профсоюзной организации.</a:t>
            </a:r>
          </a:p>
          <a:p>
            <a:pPr algn="just"/>
            <a:r>
              <a:rPr lang="ru-RU" sz="3600" dirty="0" smtClean="0">
                <a:latin typeface="Calibri" panose="020F0502020204030204" pitchFamily="34" charset="0"/>
              </a:rPr>
              <a:t>	Протокол составляется по схеме: </a:t>
            </a:r>
          </a:p>
          <a:p>
            <a:pPr algn="just"/>
            <a:endParaRPr lang="ru-RU" sz="3600" dirty="0" smtClean="0">
              <a:latin typeface="Calibri" panose="020F0502020204030204" pitchFamily="34" charset="0"/>
            </a:endParaRPr>
          </a:p>
          <a:p>
            <a:pPr algn="ctr"/>
            <a:r>
              <a:rPr lang="ru-RU" sz="5400" b="1" dirty="0" smtClean="0">
                <a:latin typeface="Calibri" panose="020F0502020204030204" pitchFamily="34" charset="0"/>
              </a:rPr>
              <a:t>СЛУШАЛИ – ВЫСТУПИЛИ – ПОСТАНОВИЛИ – ГОЛОСОВАЛИ</a:t>
            </a:r>
          </a:p>
          <a:p>
            <a:pPr>
              <a:spcBef>
                <a:spcPct val="50000"/>
              </a:spcBef>
            </a:pPr>
            <a:endParaRPr lang="ru-RU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579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065" y="1443038"/>
            <a:ext cx="11435617" cy="804306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4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протокола </a:t>
            </a:r>
            <a:endParaRPr lang="be-BY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796" y="3621586"/>
            <a:ext cx="110553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документ, в котором фиксируется ход обсуждения вопросов и принятия решений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заседаниях</a:t>
            </a:r>
            <a:endParaRPr lang="be-BY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149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2973</TotalTime>
  <Words>224</Words>
  <Application>Microsoft Macintosh PowerPoint</Application>
  <PresentationFormat>Другой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Исполнительная</vt:lpstr>
      <vt:lpstr>Делопроизводство в профсоюзных организациях. Порядок оформления основной профсоюзной документации. Взаимодействие с профгруппоргами</vt:lpstr>
      <vt:lpstr>Презентация PowerPoint</vt:lpstr>
      <vt:lpstr>  СИСТЕМА ДОКУМЕНТАЦИИ</vt:lpstr>
      <vt:lpstr>бланк документа</vt:lpstr>
      <vt:lpstr>Презентация PowerPoint</vt:lpstr>
      <vt:lpstr>Форма протокола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Делопроизводство в первичных профсоюзных организациях  студентов (учащихся)</dc:title>
  <dc:creator>Добровольская Наталья Олеговна</dc:creator>
  <cp:lastModifiedBy>Наталья</cp:lastModifiedBy>
  <cp:revision>139</cp:revision>
  <cp:lastPrinted>2016-05-04T11:05:09Z</cp:lastPrinted>
  <dcterms:created xsi:type="dcterms:W3CDTF">2015-10-12T12:08:54Z</dcterms:created>
  <dcterms:modified xsi:type="dcterms:W3CDTF">2020-06-08T10:42:04Z</dcterms:modified>
</cp:coreProperties>
</file>