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90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89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91" r:id="rId27"/>
    <p:sldId id="292" r:id="rId28"/>
    <p:sldId id="293" r:id="rId29"/>
    <p:sldId id="286" r:id="rId30"/>
    <p:sldId id="28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84" y="-12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27A0E-902C-41F3-A7E5-3229CDE92C2D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81782-51C1-4F57-96B6-12F641C4D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78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1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48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797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40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44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58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19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85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6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01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3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EF12C-C6A9-43D6-89FA-AF6C3DF98920}" type="datetimeFigureOut">
              <a:rPr lang="ru-RU" smtClean="0"/>
              <a:t>27.05.20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2F9E-DFD8-416B-89EC-237E03B5B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5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361" y="816584"/>
            <a:ext cx="8061277" cy="2082975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Программы практических действий Витебской областной организации Белорусского профсоюза работников здравоохранения в области молодежной политики 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«Стратегический резерв 2020» на базе ВГМУ. </a:t>
            </a:r>
            <a:endParaRPr lang="ru-RU" sz="2800" dirty="0"/>
          </a:p>
        </p:txBody>
      </p:sp>
      <p:pic>
        <p:nvPicPr>
          <p:cNvPr id="4" name="Рисунок 3" descr="профсоюз здравоохранения 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39" y="127507"/>
            <a:ext cx="1645225" cy="1592111"/>
          </a:xfrm>
          <a:prstGeom prst="rect">
            <a:avLst/>
          </a:prstGeom>
          <a:solidFill>
            <a:srgbClr val="99CC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1712" y="127507"/>
            <a:ext cx="2120288" cy="15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42" y="2897277"/>
            <a:ext cx="5703058" cy="3802039"/>
          </a:xfrm>
          <a:prstGeom prst="rect">
            <a:avLst/>
          </a:prstGeom>
        </p:spPr>
      </p:pic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6" y="2931161"/>
            <a:ext cx="5107979" cy="3913319"/>
          </a:xfrm>
        </p:spPr>
      </p:pic>
    </p:spTree>
    <p:extLst>
      <p:ext uri="{BB962C8B-B14F-4D97-AF65-F5344CB8AC3E}">
        <p14:creationId xmlns:p14="http://schemas.microsoft.com/office/powerpoint/2010/main" val="35722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vsmu.by/images/stories/news/2018-03/hatin/hatin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91" y="3427648"/>
            <a:ext cx="5049672" cy="33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vsmu.by/images/stories/news/2018-03/hatin/hatin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926" y="55021"/>
            <a:ext cx="4953812" cy="330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2594"/>
            <a:ext cx="4897454" cy="3264969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917" y="3457667"/>
            <a:ext cx="4967352" cy="32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7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9" y="546149"/>
            <a:ext cx="5980611" cy="39883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175" y="2647667"/>
            <a:ext cx="5813799" cy="37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2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35" y="1423312"/>
            <a:ext cx="6170061" cy="3886546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 Ð°Ð±Ð¾ÑÐ½Ð¸ÐºÐ¸ Ð·Ð´ÑÐ°Ð²Ð¾Ð¾ÑÑÐ°Ð½ÐµÐ½Ð¸Ñ ÐÐ¸ÑÐµÐ±ÑÐºÐ¾Ð¹ Ð¾Ð±Ð»Ð°ÑÑÐ¸, ÑÐ»ÐµÐ½Ñ ÐÐµÐ»Ð¾ÑÑÑÑÐºÐ¾Ð³Ð¾ Ð¿ÑÐ¾ÑÑÐ¾ÑÐ·Ð° ÑÐ°Ð±Ð¾ÑÐ½Ð¸ÐºÐ¾Ð² Ð·Ð´ÑÐ°Ð²Ð¾Ð¾ÑÑÐ°Ð½ÐµÐ½Ð¸Ñ, Ð¿ÑÐ¸Ð½ÑÐ»Ð¸ ÑÐ°Ð¼Ð¾Ðµ Ð°ÐºÑÐ¸Ð²Ð½Ð¾Ðµ ÑÑÐ°ÑÑÐ¸Ðµ Ð² ÑÐ¾ÑÐ¶ÐµÑÑÐ²ÐµÐ½Ð½Ð¾Ð¼ Ð¼ÐµÑÐ¾Ð¿ÑÐ¸ÑÑÐ¸Ð¸ Ð¿Ð¾ÑÐ²ÑÑÐµÐ½Ð½Ð¾Ð¼ ÐÑÐ°Ð·Ð´Ð½Ð¸ÐºÑ ÑÑÑÐ´Ð° â 1 ÐÐ°Ñ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930" y="3366585"/>
            <a:ext cx="5111246" cy="340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30" y="124187"/>
            <a:ext cx="5111246" cy="313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7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82124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«Всегда спасительно добро!»</a:t>
            </a:r>
            <a:endParaRPr lang="ru-RU" dirty="0"/>
          </a:p>
        </p:txBody>
      </p:sp>
      <p:pic>
        <p:nvPicPr>
          <p:cNvPr id="4098" name="Picture 2" descr="https://www.vsmu.by/images/stories/news/2018_11/A_charity_concert/A_charity_concert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19809"/>
            <a:ext cx="3802275" cy="56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vsmu.by/images/stories/news/2018_11/A_charity_concert/A_charity_concert_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179" y="819809"/>
            <a:ext cx="4918052" cy="28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vsmu.by/images/stories/news/2018_11/A_charity_concert/A_charity_concert_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351" y="3806779"/>
            <a:ext cx="4880449" cy="28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55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31" y="1458842"/>
            <a:ext cx="5696163" cy="37974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402" y="1275345"/>
            <a:ext cx="5435433" cy="41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35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vsmu.by/images/stories/news/2018_10/mother_14_day/mother_day_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316820"/>
            <a:ext cx="5650663" cy="37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vsmu.by/images/stories/news/2018_10/mother_14_day/mother_day_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81" y="814585"/>
            <a:ext cx="5738699" cy="38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01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7" y="189432"/>
            <a:ext cx="5200061" cy="34684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546" y="189432"/>
            <a:ext cx="5201647" cy="3468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430" y="3799645"/>
            <a:ext cx="4394370" cy="2931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61" y="3808462"/>
            <a:ext cx="4381151" cy="29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0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26" y="1839929"/>
            <a:ext cx="4710615" cy="3178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901" y="280809"/>
            <a:ext cx="4559443" cy="3118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901" y="3611771"/>
            <a:ext cx="4559443" cy="30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6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61" y="1295697"/>
            <a:ext cx="5490601" cy="41237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783" y="1610755"/>
            <a:ext cx="6149190" cy="34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92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906" y="286601"/>
            <a:ext cx="8988188" cy="1325563"/>
          </a:xfrm>
        </p:spPr>
        <p:txBody>
          <a:bodyPr>
            <a:normAutofit/>
          </a:bodyPr>
          <a:lstStyle/>
          <a:p>
            <a:pPr algn="ctr"/>
            <a:r>
              <a:rPr lang="ru-RU" sz="3800" dirty="0" smtClean="0"/>
              <a:t>Областной  профсоюзный форум «Студенческая осень – 2018»</a:t>
            </a:r>
            <a:endParaRPr lang="ru-RU" sz="3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829" y="1746890"/>
            <a:ext cx="5682018" cy="3923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21" y="1912864"/>
            <a:ext cx="5862179" cy="35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56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3979" y="-69704"/>
            <a:ext cx="10515600" cy="11766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Основными целями программы «Стратегический резерв 2020» </a:t>
            </a:r>
            <a:r>
              <a:rPr lang="ru-RU" sz="2800" b="1" dirty="0" smtClean="0"/>
              <a:t>являются: </a:t>
            </a:r>
            <a:endParaRPr lang="ru-RU" sz="2800" dirty="0"/>
          </a:p>
        </p:txBody>
      </p:sp>
      <p:pic>
        <p:nvPicPr>
          <p:cNvPr id="1028" name="Picture 4" descr="ÐÐ°ÑÑÐ¸Ð½ÐºÐ¸ Ð¿Ð¾ Ð·Ð°Ð¿ÑÐ¾ÑÑ Ð±Ð¿ÑÐ·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094395" y="4522382"/>
            <a:ext cx="268397" cy="26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3137" y="1572126"/>
            <a:ext cx="10836442" cy="5069306"/>
          </a:xfrm>
        </p:spPr>
        <p:txBody>
          <a:bodyPr/>
          <a:lstStyle/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апробация и реализация системы подготовки резерва кадров для первичных профсоюзных организаций из числа молодых профсоюзных лидеров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молодых профсоюзных активистов, способных отстаивать и защищать трудовые права и социально-экономические интересы членов профсоюза, нести ответственность за качество работы молодежных структур и областной организации отраслевого профсоюза в целом, участвовать в выработке решений и их выполнении.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93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18" y="589542"/>
            <a:ext cx="5450070" cy="37231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424" y="1956486"/>
            <a:ext cx="5991368" cy="4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6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74" y="282259"/>
            <a:ext cx="5096574" cy="3397716"/>
          </a:xfrm>
        </p:spPr>
      </p:pic>
      <p:pic>
        <p:nvPicPr>
          <p:cNvPr id="7170" name="Picture 2" descr="https://www.vsmu.by/images/stories/news/2017-12/tournament/Rozhd_tournam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439" y="276921"/>
            <a:ext cx="5055022" cy="34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pp.userapi.com/c845122/v845122108/27006/9krhw--Voq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926" y="3687002"/>
            <a:ext cx="4188427" cy="30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p.userapi.com/c836226/v836226913/5ff4d/wu2RQnHbAFU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036" y="3651720"/>
            <a:ext cx="3036944" cy="303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1.userapi.com/c840630/v840630095/4af0f/4-lxB-3tDm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1489" y="3687001"/>
            <a:ext cx="2604557" cy="29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73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969" y="365125"/>
            <a:ext cx="4171592" cy="27816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32" y="425489"/>
            <a:ext cx="6535649" cy="5736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905" y="3293632"/>
            <a:ext cx="4667534" cy="317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4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30" y="189764"/>
            <a:ext cx="4915470" cy="65539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785" y="3419969"/>
            <a:ext cx="4329603" cy="3247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7502"/>
            <a:ext cx="4346748" cy="32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01" y="0"/>
            <a:ext cx="2661675" cy="47318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01" y="3267797"/>
            <a:ext cx="5211789" cy="3357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334" y="520830"/>
            <a:ext cx="3491441" cy="2618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600" y="365125"/>
            <a:ext cx="4200394" cy="2668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620" y="3087392"/>
            <a:ext cx="5434551" cy="39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4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985" y="123489"/>
            <a:ext cx="10891003" cy="1187354"/>
          </a:xfrm>
        </p:spPr>
        <p:txBody>
          <a:bodyPr>
            <a:normAutofit/>
          </a:bodyPr>
          <a:lstStyle/>
          <a:p>
            <a:r>
              <a:rPr lang="ru-RU" sz="3200" dirty="0"/>
              <a:t>По итогам обучения успешно окончили и в торжественной обстановке получили дипломы и сертификаты 33 человека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330" y="1415049"/>
            <a:ext cx="7245591" cy="48299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0" y="1252522"/>
            <a:ext cx="4027653" cy="2685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72" y="3986900"/>
            <a:ext cx="4045781" cy="26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4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88" y="1076111"/>
            <a:ext cx="7030292" cy="4685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52" y="158770"/>
            <a:ext cx="4475254" cy="29827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25" y="3334179"/>
            <a:ext cx="4405131" cy="32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7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191070"/>
            <a:ext cx="11094493" cy="805217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Практическим </a:t>
            </a:r>
            <a:r>
              <a:rPr lang="ru-RU" sz="2800" b="1" dirty="0">
                <a:solidFill>
                  <a:srgbClr val="0070C0"/>
                </a:solidFill>
              </a:rPr>
              <a:t>результатом процесса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реализации Проекта </a:t>
            </a:r>
            <a:r>
              <a:rPr lang="ru-RU" sz="2800" b="1" dirty="0" smtClean="0">
                <a:solidFill>
                  <a:srgbClr val="0070C0"/>
                </a:solidFill>
              </a:rPr>
              <a:t>стало: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3" y="996286"/>
            <a:ext cx="11586949" cy="5540991"/>
          </a:xfrm>
        </p:spPr>
        <p:txBody>
          <a:bodyPr/>
          <a:lstStyle/>
          <a:p>
            <a:r>
              <a:rPr lang="ru-RU" dirty="0"/>
              <a:t>- у группы обучающихся </a:t>
            </a:r>
            <a:r>
              <a:rPr lang="ru-RU" i="1" dirty="0"/>
              <a:t>повысилась мотивация осознанного профсоюзного членства в молодежной среде;</a:t>
            </a:r>
            <a:endParaRPr lang="ru-RU" dirty="0"/>
          </a:p>
          <a:p>
            <a:r>
              <a:rPr lang="ru-RU" i="1" dirty="0"/>
              <a:t>- произошло повышение уровня профсоюзных профессиональных знаний среди молодежи отрасли; </a:t>
            </a:r>
            <a:endParaRPr lang="ru-RU" dirty="0"/>
          </a:p>
          <a:p>
            <a:r>
              <a:rPr lang="ru-RU" i="1" dirty="0"/>
              <a:t>- сформирован банк данных о молодых профсоюзных лидерах, обладающих достаточным уровнем знаний, практического опыта и квалификации для успешной работы в профсоюзных органах различного уровня; </a:t>
            </a:r>
            <a:endParaRPr lang="ru-RU" dirty="0"/>
          </a:p>
          <a:p>
            <a:pPr lvl="0"/>
            <a:r>
              <a:rPr lang="ru-RU" i="1" dirty="0"/>
              <a:t>подготовлен перспективный и ближайший резерв кадров для работы в первичных профсоюзных организациях учреждений здравоохранения Витебской области;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697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5" y="232012"/>
            <a:ext cx="11382234" cy="98264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Практическим результатом процесса  реализации Проекта стало: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715" y="1214652"/>
            <a:ext cx="11518711" cy="543180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i="1" dirty="0"/>
              <a:t>- создана позитивная конструктивная модель социальной активности и профсоюзной подготовки молодежи в медицинской среде; </a:t>
            </a:r>
            <a:endParaRPr lang="ru-RU" dirty="0"/>
          </a:p>
          <a:p>
            <a:pPr lvl="0" algn="just"/>
            <a:r>
              <a:rPr lang="ru-RU" i="1" dirty="0"/>
              <a:t> реализация данного проекта помогает молодым людям в самоопределении – личном, творческом, профессиональном, позволяет реализовать свой креативный потенциал и стать достойным резервом кадров руководителей в системе здравоохранения и профсоюзных организациях;</a:t>
            </a:r>
            <a:endParaRPr lang="ru-RU" dirty="0"/>
          </a:p>
          <a:p>
            <a:pPr lvl="0" algn="just"/>
            <a:r>
              <a:rPr lang="ru-RU" i="1" dirty="0"/>
              <a:t>внедрена в практику профсоюзной работы портфолио</a:t>
            </a:r>
            <a:r>
              <a:rPr lang="ru-RU" dirty="0"/>
              <a:t> – системный документ, в котором обобщен опыт профсоюзной деятельности, приобретенный во время обучения в университете, интернатуре и работе в качестве молодого специалиста в учреждении здравоохранения, что позволит совершенствовать преемственность между учреждениями образования и организациями здравоохранения</a:t>
            </a:r>
            <a:r>
              <a:rPr lang="ru-RU" i="1" dirty="0"/>
              <a:t>. </a:t>
            </a: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370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https://pp.userapi.com/c848620/v848620660/972c9/V-i4Vi2l7S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27" y="122830"/>
            <a:ext cx="6893558" cy="45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p.userapi.com/c850324/v850324412/4e770/-y8ZL5MfVQ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376" y="3611311"/>
            <a:ext cx="4468409" cy="31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pp.userapi.com/c847220/v847220412/10aea8/uHHx8W0M3WQ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094" y="370188"/>
            <a:ext cx="4636494" cy="61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3866018" y="230189"/>
            <a:ext cx="596800" cy="122021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81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432" y="0"/>
            <a:ext cx="10515600" cy="5935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Основными задачами Программы </a:t>
            </a:r>
            <a:r>
              <a:rPr lang="ru-RU" sz="3200" b="1" dirty="0" smtClean="0">
                <a:solidFill>
                  <a:srgbClr val="0070C0"/>
                </a:solidFill>
              </a:rPr>
              <a:t>являются: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925" y="721895"/>
            <a:ext cx="11470107" cy="5823283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dirty="0" smtClean="0"/>
              <a:t>выявление </a:t>
            </a:r>
            <a:r>
              <a:rPr lang="ru-RU" dirty="0"/>
              <a:t>и поддержка молодых профсоюзных лидеров с целью дальнейшего развития и возможности самореализации молодежи отрасли здравоохранения;</a:t>
            </a:r>
          </a:p>
          <a:p>
            <a:pPr lvl="0" algn="just"/>
            <a:r>
              <a:rPr lang="ru-RU" dirty="0" smtClean="0"/>
              <a:t>формирование </a:t>
            </a:r>
            <a:r>
              <a:rPr lang="ru-RU" dirty="0"/>
              <a:t>и развитие лидерских качеств у наиболее активной и перспективной части молодежи;</a:t>
            </a:r>
          </a:p>
          <a:p>
            <a:pPr lvl="0" algn="just"/>
            <a:r>
              <a:rPr lang="ru-RU" dirty="0" smtClean="0"/>
              <a:t>обучение </a:t>
            </a:r>
            <a:r>
              <a:rPr lang="ru-RU" dirty="0"/>
              <a:t>и подготовка ближайшего и перспективного резерва профсоюзных кадров для учреждений образования Министерства здравоохранения и учреждений здравоохранения Республики Беларусь из числа молодежи;</a:t>
            </a:r>
          </a:p>
          <a:p>
            <a:pPr lvl="0" algn="just"/>
            <a:r>
              <a:rPr lang="ru-RU" dirty="0" smtClean="0"/>
              <a:t>создание </a:t>
            </a:r>
            <a:r>
              <a:rPr lang="ru-RU" dirty="0"/>
              <a:t>условий для профессионального и карьерного роста молодежи, реализации ее творческого потенциала;</a:t>
            </a:r>
          </a:p>
          <a:p>
            <a:pPr lvl="0" algn="just"/>
            <a:r>
              <a:rPr lang="ru-RU" dirty="0" smtClean="0"/>
              <a:t>помощь </a:t>
            </a:r>
            <a:r>
              <a:rPr lang="ru-RU" dirty="0"/>
              <a:t>в самореализации молодежи с целью развития общественно-полезных инициатив и интересов, формирования у молодых людей навыков самостоятельности в решении важных вопросов.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28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18" y="1099809"/>
            <a:ext cx="7428164" cy="5016913"/>
          </a:xfrm>
        </p:spPr>
      </p:pic>
      <p:sp>
        <p:nvSpPr>
          <p:cNvPr id="5" name="Прямоугольник 4"/>
          <p:cNvSpPr/>
          <p:nvPr/>
        </p:nvSpPr>
        <p:spPr>
          <a:xfrm>
            <a:off x="1721154" y="176479"/>
            <a:ext cx="8993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7141" y="176479"/>
            <a:ext cx="8041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chemeClr val="accent1"/>
                </a:solidFill>
              </a:rPr>
              <a:t>СПАСИБО ЗА ВНИМАНИЕ!</a:t>
            </a:r>
          </a:p>
        </p:txBody>
      </p:sp>
      <p:pic>
        <p:nvPicPr>
          <p:cNvPr id="7" name="Picture 6" descr="ÐÐ°ÑÑÐ¸Ð½ÐºÐ¸ Ð¿Ð¾ Ð·Ð°Ð¿ÑÐ¾ÑÑ Ð±Ð¿ÑÐ· Ð»Ð¾Ð³Ð¾ÑÐ¸Ð¿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081" y="4817331"/>
            <a:ext cx="1945334" cy="20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122" y="5135459"/>
            <a:ext cx="2120288" cy="15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022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898358"/>
            <a:ext cx="11627893" cy="714887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/>
              <a:t>Сроки реализации проекта</a:t>
            </a:r>
            <a:r>
              <a:rPr lang="ru-RU" sz="2400" dirty="0"/>
              <a:t>: </a:t>
            </a:r>
            <a:r>
              <a:rPr lang="ru-RU" sz="2400" dirty="0">
                <a:solidFill>
                  <a:srgbClr val="0070C0"/>
                </a:solidFill>
              </a:rPr>
              <a:t>март 2016 года – июнь 2019 года.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u="sng" dirty="0"/>
              <a:t>Результаты </a:t>
            </a:r>
            <a:r>
              <a:rPr lang="ru-RU" sz="2400" b="1" u="sng" dirty="0" smtClean="0"/>
              <a:t>Проекта</a:t>
            </a:r>
            <a:r>
              <a:rPr lang="ru-RU" sz="2400" b="1" dirty="0" smtClean="0"/>
              <a:t>:</a:t>
            </a:r>
            <a:r>
              <a:rPr lang="ru-RU" sz="2400" dirty="0" smtClean="0"/>
              <a:t> </a:t>
            </a:r>
            <a:r>
              <a:rPr lang="ru-RU" sz="2400" dirty="0"/>
              <a:t>на протяжении 3 лет прошло 15 учебных заседаний, включающих в себя теоретическую и практическую подготовку профсоюзных лидеров: обучающие лекции, семинары, круглые столы, организация и проведение различных культурно-массовых и спортивных мероприятий для вуза и областного комитета БПРЗ, защита творческого выпускного проекта, вручение дипломов и сертификатов. </a:t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147" y="2277979"/>
            <a:ext cx="11096349" cy="4206248"/>
          </a:xfrm>
        </p:spPr>
        <p:txBody>
          <a:bodyPr/>
          <a:lstStyle/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декабря 2017 года – лекция 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финансовой работы профсоюзного комитета. Работа ревизионной комиссии профсоюзной организации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 часа).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03" y="3049069"/>
            <a:ext cx="5349923" cy="3701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226" y="3049069"/>
            <a:ext cx="5845791" cy="37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45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12" y="365125"/>
            <a:ext cx="11778017" cy="190040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   12 </a:t>
            </a:r>
            <a:r>
              <a:rPr lang="ru-RU" sz="2800" dirty="0"/>
              <a:t>апреля 2018 года</a:t>
            </a:r>
            <a:r>
              <a:rPr lang="ru-RU" sz="2800" i="1" dirty="0"/>
              <a:t> </a:t>
            </a:r>
            <a:r>
              <a:rPr lang="ru-RU" sz="2800" dirty="0"/>
              <a:t>– лекция «</a:t>
            </a:r>
            <a:r>
              <a:rPr lang="ru-RU" sz="2800" i="1" dirty="0"/>
              <a:t>Практика взаимодействия профсоюзных органов с руководителями организаций по вопросам охраны труда. Законодательно-нормативные основы охраны труда</a:t>
            </a:r>
            <a:r>
              <a:rPr lang="ru-RU" sz="2800" dirty="0" smtClean="0"/>
              <a:t>».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76" y="2734933"/>
            <a:ext cx="5979407" cy="3986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593" y="2682010"/>
            <a:ext cx="5979408" cy="39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488" y="30541"/>
            <a:ext cx="11750722" cy="149961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  2 </a:t>
            </a:r>
            <a:r>
              <a:rPr lang="ru-RU" sz="2800" dirty="0"/>
              <a:t>октября 2018 года – семинар, посвященный подготовке слушателями творческого проекта «</a:t>
            </a:r>
            <a:r>
              <a:rPr lang="ru-RU" sz="2800" i="1" dirty="0"/>
              <a:t>Профсоюз: каким его вижу я. Формирование имиджа и культуры первичной профсоюзной организации </a:t>
            </a:r>
            <a:r>
              <a:rPr lang="en-US" sz="2800" i="1" dirty="0"/>
              <a:t>XXI</a:t>
            </a:r>
            <a:r>
              <a:rPr lang="ru-RU" sz="2800" i="1" dirty="0"/>
              <a:t> века» </a:t>
            </a:r>
            <a:r>
              <a:rPr lang="ru-RU" sz="2800" dirty="0"/>
              <a:t>(2 часа).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3" y="1530160"/>
            <a:ext cx="6039866" cy="402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618" y="2924412"/>
            <a:ext cx="5900382" cy="39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2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421"/>
            <a:ext cx="10515600" cy="14598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Организация культурно-массовой</a:t>
            </a:r>
            <a:r>
              <a:rPr lang="ru-RU" sz="3600" b="1" smtClean="0"/>
              <a:t>, спортивной </a:t>
            </a:r>
            <a:r>
              <a:rPr lang="ru-RU" sz="3600" b="1" dirty="0" smtClean="0"/>
              <a:t>работы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/>
              <a:t>Мероприятия в рамках Студенческой осени ВГМУ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11" y="1620253"/>
            <a:ext cx="5640571" cy="405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12241"/>
            <a:ext cx="5730426" cy="38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1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0079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Дни факультетов ВГМУ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03" y="1195484"/>
            <a:ext cx="5699341" cy="3844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42522"/>
            <a:ext cx="5927678" cy="40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2" y="3127128"/>
            <a:ext cx="5112610" cy="325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6" b="-10066"/>
          <a:stretch/>
        </p:blipFill>
        <p:spPr>
          <a:xfrm>
            <a:off x="6354407" y="262456"/>
            <a:ext cx="5571168" cy="2835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94" y="259022"/>
            <a:ext cx="4842125" cy="2625338"/>
          </a:xfrm>
          <a:prstGeom prst="rect">
            <a:avLst/>
          </a:prstGeom>
        </p:spPr>
      </p:pic>
      <p:pic>
        <p:nvPicPr>
          <p:cNvPr id="7" name="Picture 4" descr="https://www.vsmu.by/images/stories/news/2018-02/velicoy_pobede/velikoy_pobede_0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1902" y="3098042"/>
            <a:ext cx="5796178" cy="33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529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507</Words>
  <Application>Microsoft Macintosh PowerPoint</Application>
  <PresentationFormat>Другой</PresentationFormat>
  <Paragraphs>30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Итоги реализации Программы практических действий Витебской областной организации Белорусского профсоюза работников здравоохранения в области молодежной политики  «Стратегический резерв 2020» на базе ВГМУ. </vt:lpstr>
      <vt:lpstr>Основными целями программы «Стратегический резерв 2020» являются: </vt:lpstr>
      <vt:lpstr>Основными задачами Программы являются:</vt:lpstr>
      <vt:lpstr>  Сроки реализации проекта: март 2016 года – июнь 2019 года.   Результаты Проекта: на протяжении 3 лет прошло 15 учебных заседаний, включающих в себя теоретическую и практическую подготовку профсоюзных лидеров: обучающие лекции, семинары, круглые столы, организация и проведение различных культурно-массовых и спортивных мероприятий для вуза и областного комитета БПРЗ, защита творческого выпускного проекта, вручение дипломов и сертификатов.  </vt:lpstr>
      <vt:lpstr>   12 апреля 2018 года – лекция «Практика взаимодействия профсоюзных органов с руководителями организаций по вопросам охраны труда. Законодательно-нормативные основы охраны труда». </vt:lpstr>
      <vt:lpstr>   2 октября 2018 года – семинар, посвященный подготовке слушателями творческого проекта «Профсоюз: каким его вижу я. Формирование имиджа и культуры первичной профсоюзной организации XXI века» (2 часа).</vt:lpstr>
      <vt:lpstr>Организация культурно-массовой, спортивной работы   Мероприятия в рамках Студенческой осени ВГМУ</vt:lpstr>
      <vt:lpstr>Дни факультетов ВГМУ</vt:lpstr>
      <vt:lpstr>Презентация PowerPoint</vt:lpstr>
      <vt:lpstr>Презентация PowerPoint</vt:lpstr>
      <vt:lpstr>Презентация PowerPoint</vt:lpstr>
      <vt:lpstr>Презентация PowerPoint</vt:lpstr>
      <vt:lpstr>«Всегда спасительно добро!»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Областной  профсоюзный форум «Студенческая осень – 2018»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итогам обучения успешно окончили и в торжественной обстановке получили дипломы и сертификаты 33 человека </vt:lpstr>
      <vt:lpstr>Презентация PowerPoint</vt:lpstr>
      <vt:lpstr>Практическим результатом процесса  реализации Проекта стало:</vt:lpstr>
      <vt:lpstr>Практическим результатом процесса  реализации Проекта стало: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реализации Программы практических действий Витебской областной организации Белорусского профсоюза работников здравоохранения в области молодежной политики  «Стратегический резерв 2020» -  отчёт за декабрь 2017 – ноябрь 2018 г.</dc:title>
  <dc:creator>Профком ВГМУ</dc:creator>
  <cp:lastModifiedBy>Наталья</cp:lastModifiedBy>
  <cp:revision>54</cp:revision>
  <dcterms:created xsi:type="dcterms:W3CDTF">2018-11-19T12:06:56Z</dcterms:created>
  <dcterms:modified xsi:type="dcterms:W3CDTF">2020-05-27T11:23:17Z</dcterms:modified>
</cp:coreProperties>
</file>