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6" r:id="rId5"/>
    <p:sldId id="267" r:id="rId6"/>
    <p:sldId id="268" r:id="rId7"/>
    <p:sldId id="264" r:id="rId8"/>
    <p:sldId id="26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7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46" y="0"/>
            <a:ext cx="9144000" cy="407707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7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80528" y="548680"/>
            <a:ext cx="9433048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Arial" charset="0"/>
              </a:rPr>
              <a:t>Проект</a:t>
            </a:r>
            <a:r>
              <a:rPr lang="ru-RU" sz="3600" b="1" i="1" dirty="0">
                <a:latin typeface="Arial" charset="0"/>
              </a:rPr>
              <a:t/>
            </a:r>
            <a:br>
              <a:rPr lang="ru-RU" sz="3600" b="1" i="1" dirty="0">
                <a:latin typeface="Arial" charset="0"/>
              </a:rPr>
            </a:br>
            <a:r>
              <a:rPr lang="ru-RU" sz="3600" b="1" dirty="0">
                <a:latin typeface="Arial" charset="0"/>
              </a:rPr>
              <a:t>«Молодой специалист, </a:t>
            </a:r>
            <a:endParaRPr lang="ru-RU" sz="3600" b="1" dirty="0" smtClean="0">
              <a:latin typeface="Arial" charset="0"/>
            </a:endParaRPr>
          </a:p>
          <a:p>
            <a:pPr algn="ctr"/>
            <a:r>
              <a:rPr lang="ru-RU" sz="3600" b="1" dirty="0" smtClean="0">
                <a:latin typeface="Arial" charset="0"/>
              </a:rPr>
              <a:t>присоединяйся»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Изображение 1" descr="Logo_VSMU_profkom_8ИТОГ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20742" cy="2060848"/>
          </a:xfrm>
          <a:prstGeom prst="rect">
            <a:avLst/>
          </a:prstGeom>
        </p:spPr>
      </p:pic>
      <p:pic>
        <p:nvPicPr>
          <p:cNvPr id="4" name="Изображение 3" descr="7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17081" r="12774" b="21665"/>
          <a:stretch/>
        </p:blipFill>
        <p:spPr>
          <a:xfrm>
            <a:off x="6748348" y="116632"/>
            <a:ext cx="2395651" cy="144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0523" y="5805264"/>
            <a:ext cx="9033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Первичная профсоюзная организация сотрудников учреждения образования </a:t>
            </a:r>
          </a:p>
          <a:p>
            <a:pPr algn="ctr"/>
            <a:r>
              <a:rPr lang="ru-RU" dirty="0" smtClean="0"/>
              <a:t>«Витебский государственный ордена Дружбы народов медицинский университет»</a:t>
            </a:r>
          </a:p>
          <a:p>
            <a:pPr algn="ctr"/>
            <a:r>
              <a:rPr lang="ru-RU" dirty="0" smtClean="0"/>
              <a:t> Белорусского профессионального союза работников здравоохранения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4"/>
            <a:ext cx="9144000" cy="684715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644989"/>
            <a:ext cx="7848600" cy="1066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5400" dirty="0" smtClean="0">
                <a:solidFill>
                  <a:schemeClr val="bg1"/>
                </a:solidFill>
                <a:latin typeface="Arial" charset="0"/>
              </a:rPr>
              <a:t>С нашим успехом </a:t>
            </a:r>
          </a:p>
          <a:p>
            <a:r>
              <a:rPr lang="ru-RU" sz="36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р</a:t>
            </a:r>
            <a:r>
              <a:rPr lang="ru-RU" sz="36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астет и ваш</a:t>
            </a:r>
            <a:endParaRPr lang="ru-RU" sz="36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601718" y="4123880"/>
            <a:ext cx="4218754" cy="143616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амотивировать </a:t>
            </a:r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их </a:t>
            </a:r>
            <a:endParaRPr lang="ru-RU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активно </a:t>
            </a:r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участвовать в </a:t>
            </a:r>
            <a:endParaRPr lang="ru-RU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д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еятельности Первичной профсоюзной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организации сотрудников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УО ВГМУ </a:t>
            </a: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2430016" y="2138504"/>
            <a:ext cx="720080" cy="72008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6398" y="3313278"/>
            <a:ext cx="3831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Повысить уровень </a:t>
            </a:r>
            <a:endParaRPr lang="ru-RU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информированности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молодых специалистов УО ВГМУ </a:t>
            </a:r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профсоюз-ной  деятельности </a:t>
            </a:r>
            <a:endParaRPr lang="ru-RU" sz="28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6372200" y="2138504"/>
            <a:ext cx="720080" cy="72008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2646040" y="2407814"/>
            <a:ext cx="288032" cy="288032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6588224" y="2423667"/>
            <a:ext cx="288032" cy="288032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9146286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778"/>
            <a:ext cx="8604448" cy="106951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Стратегия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1521" y="1337436"/>
            <a:ext cx="2581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charset="0"/>
              </a:rPr>
              <a:t>анкетирование </a:t>
            </a:r>
            <a:endParaRPr lang="ru-RU" sz="2400" b="1" dirty="0" smtClean="0">
              <a:latin typeface="Arial" charset="0"/>
            </a:endParaRPr>
          </a:p>
          <a:p>
            <a:pPr algn="ctr"/>
            <a:r>
              <a:rPr lang="ru-RU" sz="2400" b="1" dirty="0" smtClean="0">
                <a:latin typeface="Arial" charset="0"/>
              </a:rPr>
              <a:t>молодых </a:t>
            </a:r>
          </a:p>
          <a:p>
            <a:pPr algn="ctr"/>
            <a:r>
              <a:rPr lang="ru-RU" sz="2400" b="1" dirty="0" smtClean="0">
                <a:latin typeface="Arial" charset="0"/>
              </a:rPr>
              <a:t>специалистов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0714" y="150179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Arial" charset="0"/>
              </a:rPr>
              <a:t>1</a:t>
            </a:r>
            <a:endParaRPr lang="ru-RU" sz="5400" dirty="0"/>
          </a:p>
        </p:txBody>
      </p:sp>
      <p:sp>
        <p:nvSpPr>
          <p:cNvPr id="12" name="Полилиния 11"/>
          <p:cNvSpPr/>
          <p:nvPr/>
        </p:nvSpPr>
        <p:spPr>
          <a:xfrm>
            <a:off x="755576" y="2695172"/>
            <a:ext cx="6951449" cy="2792894"/>
          </a:xfrm>
          <a:custGeom>
            <a:avLst/>
            <a:gdLst>
              <a:gd name="connsiteX0" fmla="*/ 0 w 6951449"/>
              <a:gd name="connsiteY0" fmla="*/ 114275 h 1802535"/>
              <a:gd name="connsiteX1" fmla="*/ 6561574 w 6951449"/>
              <a:gd name="connsiteY1" fmla="*/ 134371 h 1802535"/>
              <a:gd name="connsiteX2" fmla="*/ 281354 w 6951449"/>
              <a:gd name="connsiteY2" fmla="*/ 1460754 h 1802535"/>
              <a:gd name="connsiteX3" fmla="*/ 6380703 w 6951449"/>
              <a:gd name="connsiteY3" fmla="*/ 1782301 h 1802535"/>
              <a:gd name="connsiteX4" fmla="*/ 6330462 w 6951449"/>
              <a:gd name="connsiteY4" fmla="*/ 1742108 h 18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1449" h="1802535">
                <a:moveTo>
                  <a:pt x="0" y="114275"/>
                </a:moveTo>
                <a:cubicBezTo>
                  <a:pt x="3257341" y="12116"/>
                  <a:pt x="6514682" y="-90042"/>
                  <a:pt x="6561574" y="134371"/>
                </a:cubicBezTo>
                <a:cubicBezTo>
                  <a:pt x="6608466" y="358784"/>
                  <a:pt x="311499" y="1186099"/>
                  <a:pt x="281354" y="1460754"/>
                </a:cubicBezTo>
                <a:cubicBezTo>
                  <a:pt x="251209" y="1735409"/>
                  <a:pt x="5372518" y="1735409"/>
                  <a:pt x="6380703" y="1782301"/>
                </a:cubicBezTo>
                <a:cubicBezTo>
                  <a:pt x="7388888" y="1829193"/>
                  <a:pt x="6859675" y="1785650"/>
                  <a:pt x="6330462" y="1742108"/>
                </a:cubicBezTo>
              </a:path>
            </a:pathLst>
          </a:cu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02690" y="1594123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charset="0"/>
              </a:rPr>
              <a:t>выявить </a:t>
            </a:r>
          </a:p>
          <a:p>
            <a:r>
              <a:rPr lang="ru-RU" sz="2400" b="1" dirty="0" smtClean="0">
                <a:latin typeface="Arial" charset="0"/>
              </a:rPr>
              <a:t>активных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10104" y="2961660"/>
            <a:ext cx="2494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" charset="0"/>
              </a:rPr>
              <a:t>т</a:t>
            </a:r>
            <a:r>
              <a:rPr lang="ru-RU" sz="2400" b="1" dirty="0" smtClean="0">
                <a:latin typeface="Arial" charset="0"/>
              </a:rPr>
              <a:t>ренинги и </a:t>
            </a:r>
          </a:p>
          <a:p>
            <a:r>
              <a:rPr lang="ru-RU" sz="2400" b="1" dirty="0" smtClean="0">
                <a:latin typeface="Arial" charset="0"/>
              </a:rPr>
              <a:t>мастер-классы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33303" y="1547956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Arial" charset="0"/>
              </a:rPr>
              <a:t>2</a:t>
            </a:r>
            <a:endParaRPr lang="ru-RU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53279" y="296166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atin typeface="Arial" charset="0"/>
              </a:rPr>
              <a:t>3</a:t>
            </a:r>
            <a:endParaRPr lang="ru-RU" sz="5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84028" y="3556647"/>
            <a:ext cx="2571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charset="0"/>
              </a:rPr>
              <a:t>р</a:t>
            </a:r>
            <a:r>
              <a:rPr lang="ru-RU" sz="2400" b="1" dirty="0" smtClean="0">
                <a:latin typeface="Arial" charset="0"/>
              </a:rPr>
              <a:t>абота </a:t>
            </a:r>
          </a:p>
          <a:p>
            <a:pPr algn="ctr"/>
            <a:r>
              <a:rPr lang="ru-RU" sz="2400" b="1" dirty="0" smtClean="0">
                <a:latin typeface="Arial" charset="0"/>
              </a:rPr>
              <a:t>в профсоюзе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92838" y="3600206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Arial" charset="0"/>
              </a:rPr>
              <a:t>4</a:t>
            </a:r>
            <a:endParaRPr lang="ru-RU" sz="54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111" y1="19796" x2="17111" y2="19796"/>
                        <a14:backgroundMark x1="65333" y1="86020" x2="69333" y2="83673"/>
                        <a14:backgroundMark x1="20000" y1="83061" x2="24000" y2="8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11" y="4578910"/>
            <a:ext cx="1463990" cy="15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1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4" y="0"/>
            <a:ext cx="7236296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52948" cy="6858001"/>
          </a:xfrm>
          <a:prstGeom prst="snip1Rect">
            <a:avLst>
              <a:gd name="adj" fmla="val 34217"/>
            </a:avLst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39340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Arial" charset="0"/>
              </a:rPr>
              <a:t>Аудитория </a:t>
            </a:r>
          </a:p>
          <a:p>
            <a:r>
              <a:rPr lang="ru-RU" sz="4000" dirty="0" smtClean="0">
                <a:solidFill>
                  <a:srgbClr val="000000"/>
                </a:solidFill>
                <a:latin typeface="Arial" charset="0"/>
              </a:rPr>
              <a:t>нашего проекта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658" y="25649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Arial" charset="0"/>
              </a:rPr>
              <a:t>Молодые специалисты из </a:t>
            </a:r>
            <a:r>
              <a:rPr lang="ru-RU" sz="3200" dirty="0" smtClean="0">
                <a:solidFill>
                  <a:srgbClr val="000000"/>
                </a:solidFill>
                <a:latin typeface="Arial" charset="0"/>
              </a:rPr>
              <a:t>числа 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сотрудников УО </a:t>
            </a:r>
            <a:r>
              <a:rPr lang="ru-RU" sz="3200" dirty="0" smtClean="0">
                <a:solidFill>
                  <a:srgbClr val="000000"/>
                </a:solidFill>
                <a:latin typeface="Arial" charset="0"/>
              </a:rPr>
              <a:t>ВГМУ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505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араллелограмм 17"/>
          <p:cNvSpPr/>
          <p:nvPr/>
        </p:nvSpPr>
        <p:spPr>
          <a:xfrm>
            <a:off x="2123728" y="0"/>
            <a:ext cx="4680520" cy="6858000"/>
          </a:xfrm>
          <a:prstGeom prst="parallelogram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67000"/>
                </a:schemeClr>
              </a:gs>
              <a:gs pos="35000">
                <a:schemeClr val="dk1">
                  <a:tint val="37000"/>
                  <a:satMod val="300000"/>
                  <a:alpha val="67000"/>
                </a:schemeClr>
              </a:gs>
              <a:gs pos="100000">
                <a:schemeClr val="dk1">
                  <a:tint val="15000"/>
                  <a:satMod val="350000"/>
                  <a:alpha val="67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188640"/>
            <a:ext cx="694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Arial" charset="0"/>
              </a:rPr>
              <a:t>Для тех, кто уверен </a:t>
            </a:r>
            <a:r>
              <a:rPr lang="ru-RU" sz="4000" b="1" dirty="0" smtClean="0">
                <a:solidFill>
                  <a:srgbClr val="FFC000"/>
                </a:solidFill>
                <a:latin typeface="Arial" charset="0"/>
              </a:rPr>
              <a:t>в себе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1196752"/>
            <a:ext cx="105066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0" dirty="0">
                <a:solidFill>
                  <a:srgbClr val="FFC000"/>
                </a:solidFill>
                <a:latin typeface="Comic Sans MS"/>
                <a:cs typeface="Comic Sans MS"/>
              </a:rPr>
              <a:t>1</a:t>
            </a:r>
            <a:endParaRPr lang="en-US" sz="15000" dirty="0">
              <a:solidFill>
                <a:srgbClr val="FFC000"/>
              </a:solidFill>
              <a:latin typeface="Comic Sans MS"/>
              <a:cs typeface="Comic Sans M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1844824"/>
            <a:ext cx="2924874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Самореализация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молодежи </a:t>
            </a:r>
            <a:endParaRPr lang="en-US" sz="2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1196752"/>
            <a:ext cx="135874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0" dirty="0" smtClean="0">
                <a:solidFill>
                  <a:srgbClr val="FFC000"/>
                </a:solidFill>
                <a:latin typeface="Comic Sans MS"/>
                <a:cs typeface="Comic Sans MS"/>
              </a:rPr>
              <a:t>2</a:t>
            </a:r>
            <a:endParaRPr lang="en-US" sz="15000" dirty="0">
              <a:solidFill>
                <a:srgbClr val="FFC000"/>
              </a:solidFill>
              <a:latin typeface="Comic Sans MS"/>
              <a:cs typeface="Comic Sans M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1844824"/>
            <a:ext cx="2569032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Повышение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профсоюзной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грамотности</a:t>
            </a:r>
            <a:endParaRPr lang="en-US" sz="2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4618" y="3645024"/>
            <a:ext cx="135874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0" dirty="0">
                <a:solidFill>
                  <a:srgbClr val="FFC000"/>
                </a:solidFill>
                <a:latin typeface="Comic Sans MS"/>
                <a:cs typeface="Comic Sans MS"/>
              </a:rPr>
              <a:t>3</a:t>
            </a:r>
            <a:endParaRPr lang="en-US" sz="15000" dirty="0">
              <a:solidFill>
                <a:srgbClr val="FFC000"/>
              </a:solidFill>
              <a:latin typeface="Comic Sans MS"/>
              <a:cs typeface="Comic Sans M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79324" y="3645024"/>
            <a:ext cx="135874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0" dirty="0">
                <a:solidFill>
                  <a:srgbClr val="FFC000"/>
                </a:solidFill>
                <a:latin typeface="Comic Sans MS"/>
                <a:cs typeface="Comic Sans MS"/>
              </a:rPr>
              <a:t>4</a:t>
            </a:r>
            <a:endParaRPr lang="en-US" sz="15000" dirty="0">
              <a:solidFill>
                <a:srgbClr val="FFC000"/>
              </a:solidFill>
              <a:latin typeface="Comic Sans MS"/>
              <a:cs typeface="Comic Sans M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776" y="4365104"/>
            <a:ext cx="3428100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Решение проблемы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выбора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 здоровой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конкуренции </a:t>
            </a:r>
            <a:endParaRPr lang="en-US" sz="2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74732" y="4437112"/>
            <a:ext cx="2637160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>
                <a:latin typeface="Times New Roman"/>
                <a:cs typeface="Times New Roman"/>
              </a:rPr>
              <a:t>Подготовка 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smtClean="0">
                <a:latin typeface="Times New Roman"/>
                <a:cs typeface="Times New Roman"/>
              </a:rPr>
              <a:t>резерва </a:t>
            </a:r>
            <a:r>
              <a:rPr lang="ru-RU" sz="2800" b="1" dirty="0">
                <a:latin typeface="Times New Roman"/>
                <a:cs typeface="Times New Roman"/>
              </a:rPr>
              <a:t>кадров 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08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548680"/>
            <a:ext cx="573570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Будущее принадлежит тем, </a:t>
            </a:r>
            <a:endParaRPr lang="ru-RU" sz="2400" b="1" dirty="0" smtClean="0"/>
          </a:p>
          <a:p>
            <a:r>
              <a:rPr lang="ru-RU" sz="2400" b="1" dirty="0" smtClean="0"/>
              <a:t>кто </a:t>
            </a:r>
            <a:r>
              <a:rPr lang="ru-RU" sz="2400" b="1" dirty="0"/>
              <a:t>верит в красоту своей мечты </a:t>
            </a:r>
            <a:r>
              <a:rPr lang="ru-RU" sz="2400" b="1" dirty="0" smtClean="0"/>
              <a:t>        		Элеонора Рузвельт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348880"/>
            <a:ext cx="744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Молодость, перспектива, развитие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3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80528" y="548680"/>
            <a:ext cx="9433048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Arial" charset="0"/>
              </a:rPr>
              <a:t>Проект</a:t>
            </a:r>
            <a:r>
              <a:rPr lang="ru-RU" sz="3600" b="1" i="1" dirty="0">
                <a:latin typeface="Arial" charset="0"/>
              </a:rPr>
              <a:t/>
            </a:r>
            <a:br>
              <a:rPr lang="ru-RU" sz="3600" b="1" i="1" dirty="0">
                <a:latin typeface="Arial" charset="0"/>
              </a:rPr>
            </a:br>
            <a:r>
              <a:rPr lang="ru-RU" sz="3600" b="1" dirty="0">
                <a:latin typeface="Arial" charset="0"/>
              </a:rPr>
              <a:t>«Молодой специалист, </a:t>
            </a:r>
            <a:endParaRPr lang="ru-RU" sz="3600" b="1" dirty="0" smtClean="0">
              <a:latin typeface="Arial" charset="0"/>
            </a:endParaRPr>
          </a:p>
          <a:p>
            <a:pPr algn="ctr"/>
            <a:r>
              <a:rPr lang="ru-RU" sz="3600" b="1" dirty="0" smtClean="0">
                <a:latin typeface="Arial" charset="0"/>
              </a:rPr>
              <a:t>присоединяйся»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Изображение 1" descr="Logo_VSMU_profkom_8ИТОГ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20742" cy="2060848"/>
          </a:xfrm>
          <a:prstGeom prst="rect">
            <a:avLst/>
          </a:prstGeom>
        </p:spPr>
      </p:pic>
      <p:pic>
        <p:nvPicPr>
          <p:cNvPr id="4" name="Изображение 3" descr="7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17081" r="12774" b="21665"/>
          <a:stretch/>
        </p:blipFill>
        <p:spPr>
          <a:xfrm>
            <a:off x="6748348" y="116632"/>
            <a:ext cx="2395651" cy="144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0523" y="5805264"/>
            <a:ext cx="9033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Первичная профсоюзная организация сотрудников учреждения образования </a:t>
            </a:r>
          </a:p>
          <a:p>
            <a:pPr algn="ctr"/>
            <a:r>
              <a:rPr lang="ru-RU" dirty="0" smtClean="0"/>
              <a:t>«Витебский государственный ордена Дружбы народов медицинский университет»</a:t>
            </a:r>
          </a:p>
          <a:p>
            <a:pPr algn="ctr"/>
            <a:r>
              <a:rPr lang="ru-RU" dirty="0" smtClean="0"/>
              <a:t> Белорусского профессионального союза работников здравоохранения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40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144</Words>
  <Application>Microsoft Macintosh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Презентация PowerPoint</vt:lpstr>
      <vt:lpstr>Презентация PowerPoint</vt:lpstr>
      <vt:lpstr>Стратегия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Наталья</cp:lastModifiedBy>
  <cp:revision>94</cp:revision>
  <dcterms:created xsi:type="dcterms:W3CDTF">2014-04-01T16:35:38Z</dcterms:created>
  <dcterms:modified xsi:type="dcterms:W3CDTF">2020-05-27T09:17:09Z</dcterms:modified>
</cp:coreProperties>
</file>