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7" r:id="rId1"/>
  </p:sldMasterIdLst>
  <p:notesMasterIdLst>
    <p:notesMasterId r:id="rId31"/>
  </p:notesMasterIdLst>
  <p:sldIdLst>
    <p:sldId id="261" r:id="rId2"/>
    <p:sldId id="484" r:id="rId3"/>
    <p:sldId id="504" r:id="rId4"/>
    <p:sldId id="506" r:id="rId5"/>
    <p:sldId id="503" r:id="rId6"/>
    <p:sldId id="502" r:id="rId7"/>
    <p:sldId id="496" r:id="rId8"/>
    <p:sldId id="505" r:id="rId9"/>
    <p:sldId id="507" r:id="rId10"/>
    <p:sldId id="485" r:id="rId11"/>
    <p:sldId id="486" r:id="rId12"/>
    <p:sldId id="514" r:id="rId13"/>
    <p:sldId id="515" r:id="rId14"/>
    <p:sldId id="490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36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B8B"/>
    <a:srgbClr val="B8D2EA"/>
    <a:srgbClr val="8E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7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0360795367592836"/>
          <c:y val="0.0892857142857142"/>
          <c:w val="0.963920463240717"/>
          <c:h val="0.6309523809523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высокая</c:v>
                </c:pt>
              </c:strCache>
            </c:strRef>
          </c:tx>
          <c:spPr>
            <a:solidFill>
              <a:srgbClr val="9999FF"/>
            </a:solidFill>
            <a:ln w="1986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00824123104075895"/>
                  <c:y val="-0.0122860899113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157914347056213"/>
                  <c:y val="0.00016106509553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561384031117517"/>
                  <c:y val="-0.00970722849098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475446414519331"/>
                  <c:y val="-0.017370877086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226376660890142"/>
                  <c:y val="-0.0289990620930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823817292006525"/>
                  <c:y val="0.285714285714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941272430668842"/>
                  <c:y val="0.30952380952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3973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34.0</c:v>
                </c:pt>
                <c:pt idx="1">
                  <c:v>31.5</c:v>
                </c:pt>
                <c:pt idx="2">
                  <c:v>27.6</c:v>
                </c:pt>
                <c:pt idx="3">
                  <c:v>30.0</c:v>
                </c:pt>
                <c:pt idx="4">
                  <c:v>39.7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средняя</c:v>
                </c:pt>
              </c:strCache>
            </c:strRef>
          </c:tx>
          <c:spPr>
            <a:solidFill>
              <a:srgbClr val="993366"/>
            </a:solidFill>
            <a:ln w="1986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0335318460094798"/>
                  <c:y val="-0.0237815628044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747520350754974"/>
                  <c:y val="-0.03239689351366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471610018461303"/>
                  <c:y val="-0.0284813728562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385672401863111"/>
                  <c:y val="-0.0145397506565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82098299613801"/>
                  <c:y val="-0.022588376374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853181076672105"/>
                  <c:y val="0.380952380952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967373572593801"/>
                  <c:y val="0.41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3973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2">
                        <a:lumMod val="2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37.6</c:v>
                </c:pt>
                <c:pt idx="1">
                  <c:v>38.9</c:v>
                </c:pt>
                <c:pt idx="2">
                  <c:v>42.8</c:v>
                </c:pt>
                <c:pt idx="3">
                  <c:v>38.9</c:v>
                </c:pt>
                <c:pt idx="4">
                  <c:v>32.1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низкая</c:v>
                </c:pt>
              </c:strCache>
            </c:strRef>
          </c:tx>
          <c:spPr>
            <a:solidFill>
              <a:srgbClr val="FFFFCC"/>
            </a:solidFill>
            <a:ln w="1986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133800238120561"/>
                  <c:y val="-0.0440339201866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0510713872681"/>
                  <c:y val="-0.02192285592287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13700900386628"/>
                  <c:y val="-0.0184162323004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896682346402478"/>
                  <c:y val="-0.0791089163650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98260907343416"/>
                  <c:y val="-0.066987354010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876019575856443"/>
                  <c:y val="0.654761904761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99021207177814"/>
                  <c:y val="0.654761904761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39738">
                <a:noFill/>
              </a:ln>
            </c:spPr>
            <c:txPr>
              <a:bodyPr/>
              <a:lstStyle/>
              <a:p>
                <a:pPr>
                  <a:defRPr sz="1252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1.4</c:v>
                </c:pt>
                <c:pt idx="1">
                  <c:v>1.6</c:v>
                </c:pt>
                <c:pt idx="2">
                  <c:v>1.9</c:v>
                </c:pt>
                <c:pt idx="3">
                  <c:v>1.8</c:v>
                </c:pt>
                <c:pt idx="4">
                  <c:v>0.8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никакой</c:v>
                </c:pt>
              </c:strCache>
            </c:strRef>
          </c:tx>
          <c:spPr>
            <a:solidFill>
              <a:srgbClr val="CCFFFF"/>
            </a:solidFill>
            <a:ln w="1986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20103945988426"/>
                  <c:y val="-0.018754481750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28277035914128"/>
                  <c:y val="-0.0111028802224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55304634234796"/>
                  <c:y val="-0.0194948568743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31272063312068"/>
                  <c:y val="-0.0257789921091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56177949718336"/>
                  <c:y val="-0.0408647849843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9738">
                <a:noFill/>
              </a:ln>
            </c:spPr>
            <c:txPr>
              <a:bodyPr/>
              <a:lstStyle/>
              <a:p>
                <a:pPr>
                  <a:defRPr sz="1252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5.6</c:v>
                </c:pt>
                <c:pt idx="1">
                  <c:v>6.6</c:v>
                </c:pt>
                <c:pt idx="2">
                  <c:v>5.8</c:v>
                </c:pt>
                <c:pt idx="3">
                  <c:v>8.4</c:v>
                </c:pt>
                <c:pt idx="4">
                  <c:v>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02162760"/>
        <c:axId val="-2110027528"/>
        <c:axId val="0"/>
      </c:bar3DChart>
      <c:catAx>
        <c:axId val="-2102162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9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52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110027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0027528"/>
        <c:scaling>
          <c:orientation val="minMax"/>
        </c:scaling>
        <c:delete val="0"/>
        <c:axPos val="l"/>
        <c:majorGridlines>
          <c:spPr>
            <a:ln w="496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00" b="1" i="0" u="none" strike="noStrike" baseline="0">
                    <a:solidFill>
                      <a:schemeClr val="bg2">
                        <a:lumMod val="2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800">
                    <a:solidFill>
                      <a:schemeClr val="bg2">
                        <a:lumMod val="25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0123532472496899"/>
              <c:y val="0.0527212583878795"/>
            </c:manualLayout>
          </c:layout>
          <c:overlay val="0"/>
          <c:spPr>
            <a:noFill/>
            <a:ln w="3973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9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52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102162760"/>
        <c:crosses val="autoZero"/>
        <c:crossBetween val="between"/>
      </c:valAx>
      <c:spPr>
        <a:noFill/>
        <a:ln w="39738">
          <a:noFill/>
        </a:ln>
      </c:spPr>
    </c:plotArea>
    <c:legend>
      <c:legendPos val="r"/>
      <c:layout>
        <c:manualLayout>
          <c:xMode val="edge"/>
          <c:yMode val="edge"/>
          <c:x val="0.319506090306573"/>
          <c:y val="0.827129329658354"/>
          <c:w val="0.357492309084628"/>
          <c:h val="0.160965924513473"/>
        </c:manualLayout>
      </c:layout>
      <c:overlay val="0"/>
      <c:spPr>
        <a:noFill/>
        <a:ln w="4967">
          <a:solidFill>
            <a:srgbClr val="000000"/>
          </a:solidFill>
          <a:prstDash val="solid"/>
        </a:ln>
      </c:spPr>
      <c:txPr>
        <a:bodyPr/>
        <a:lstStyle/>
        <a:p>
          <a:pPr>
            <a:defRPr sz="11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52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20164-B22F-4893-BF3C-877B820C124D}" type="datetimeFigureOut">
              <a:rPr lang="ru-RU" smtClean="0"/>
              <a:pPr/>
              <a:t>27.05.20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D640-A3BB-4B40-9349-31310097D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5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47CF827-5429-470E-A36F-35C216AE0BBC}" type="slidenum">
              <a:rPr lang="ru-RU">
                <a:latin typeface="Times New Roman" pitchFamily="18" charset="0"/>
              </a:rPr>
              <a:pPr eaLnBrk="1" hangingPunct="1"/>
              <a:t>4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A9531-3865-451F-BCAA-FA9551EC3B0F}" type="datetimeFigureOut">
              <a:rPr lang="ru-RU" smtClean="0"/>
              <a:pPr>
                <a:defRPr/>
              </a:pPr>
              <a:t>27.05.20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88A93-5C5E-4CA3-BA06-9505A4DBAF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4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6C130-8582-4848-A249-E310D65B937B}" type="datetimeFigureOut">
              <a:rPr lang="ru-RU" smtClean="0"/>
              <a:pPr>
                <a:defRPr/>
              </a:pPr>
              <a:t>27.05.20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40E74-5907-4272-A009-6760210988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2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6C130-8582-4848-A249-E310D65B937B}" type="datetimeFigureOut">
              <a:rPr lang="ru-RU" smtClean="0"/>
              <a:pPr>
                <a:defRPr/>
              </a:pPr>
              <a:t>27.05.20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40E74-5907-4272-A009-6760210988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4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5BAB6703-7C7C-46F9-9E83-4F5353D3C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2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0AFB5-01A9-4406-B6D8-875F30EBAA0D}" type="datetimeFigureOut">
              <a:rPr lang="ru-RU" smtClean="0"/>
              <a:pPr>
                <a:defRPr/>
              </a:pPr>
              <a:t>27.05.20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913CF-C435-432D-AC7D-4940F30EEC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3D766A-A10B-47FB-BD13-A4603BC41F19}" type="datetimeFigureOut">
              <a:rPr lang="ru-RU" smtClean="0"/>
              <a:pPr>
                <a:defRPr/>
              </a:pPr>
              <a:t>27.05.20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6C44-C105-4C4F-86FA-38F51F01FA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9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21D64-C235-45BA-9526-C0E0624C2BA8}" type="datetimeFigureOut">
              <a:rPr lang="ru-RU" smtClean="0"/>
              <a:pPr>
                <a:defRPr/>
              </a:pPr>
              <a:t>27.05.20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0216-BAD5-4AEA-835E-76F500DA79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2DE0F-68D8-41F5-AA95-737234C12B0A}" type="datetimeFigureOut">
              <a:rPr lang="ru-RU" smtClean="0"/>
              <a:pPr>
                <a:defRPr/>
              </a:pPr>
              <a:t>27.05.20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877D4-C42B-4E7F-96E9-ACC52329AE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9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F304B-6EB2-4B54-9840-A6AA9B57AA8A}" type="datetimeFigureOut">
              <a:rPr lang="ru-RU" smtClean="0"/>
              <a:pPr>
                <a:defRPr/>
              </a:pPr>
              <a:t>27.05.20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47BDA-FE7E-4B63-9318-5DB1F55950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6C130-8582-4848-A249-E310D65B937B}" type="datetimeFigureOut">
              <a:rPr lang="ru-RU" smtClean="0"/>
              <a:pPr>
                <a:defRPr/>
              </a:pPr>
              <a:t>27.05.20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40E74-5907-4272-A009-6760210988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5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9F10D6-D843-4F5D-A17C-91020A85FBD0}" type="datetimeFigureOut">
              <a:rPr lang="ru-RU" smtClean="0"/>
              <a:pPr>
                <a:defRPr/>
              </a:pPr>
              <a:t>27.05.20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5F36E-D3F2-4A83-8123-7D16546D9A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2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D2FE9-48E0-4CD3-A2EA-FF5EB3C7574E}" type="datetimeFigureOut">
              <a:rPr lang="ru-RU" smtClean="0"/>
              <a:pPr>
                <a:defRPr/>
              </a:pPr>
              <a:t>27.05.20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6F446-2EFC-4A7B-A6FF-096290A428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A0426-1210-4369-B784-E1624E8C5968}" type="datetimeFigureOut">
              <a:rPr lang="ru-RU" smtClean="0"/>
              <a:pPr>
                <a:defRPr/>
              </a:pPr>
              <a:t>27.05.20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C055E9-7DB6-4CB6-B379-E77777F553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microsoft.com/office/2007/relationships/hdphoto" Target="../media/hdphoto3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wmf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96" y="5002178"/>
            <a:ext cx="2306638" cy="162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18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10" y="3451385"/>
            <a:ext cx="2516528" cy="167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181" name="Picture 5" descr="C:\Users\User\Desktop\2-top20-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49" y="3429000"/>
            <a:ext cx="2320901" cy="14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2" name="Picture 6" descr="C:\Users\User\Desktop\1311156247_vrachi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137" y="4870904"/>
            <a:ext cx="2353055" cy="17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96" y="5076407"/>
            <a:ext cx="23574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18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707" y="4834730"/>
            <a:ext cx="2359025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Изображение 1" descr="Logo_VSMU_profkom_8ИТОГ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4664"/>
            <a:ext cx="2339752" cy="2386190"/>
          </a:xfrm>
          <a:prstGeom prst="rect">
            <a:avLst/>
          </a:prstGeom>
        </p:spPr>
      </p:pic>
      <p:pic>
        <p:nvPicPr>
          <p:cNvPr id="3" name="Изображение 2" descr="ter_stom_10.jpg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429000"/>
            <a:ext cx="4391472" cy="3185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776" y="620688"/>
            <a:ext cx="6264696" cy="228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44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Наставничество</a:t>
            </a:r>
            <a:r>
              <a:rPr lang="en-US" sz="44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  <a:r>
              <a:rPr lang="ru-RU" sz="44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4400" b="1" i="1" dirty="0">
                <a:solidFill>
                  <a:srgbClr val="000090"/>
                </a:solidFill>
                <a:latin typeface="Times New Roman"/>
                <a:cs typeface="Times New Roman"/>
              </a:rPr>
              <a:t>Преемственность поколений, передача опыта </a:t>
            </a:r>
            <a:r>
              <a:rPr lang="ru-RU" sz="44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молодежи </a:t>
            </a:r>
            <a:endParaRPr lang="ru-RU" sz="44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12"/>
            <a:ext cx="9148924" cy="6857888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339752" y="476250"/>
            <a:ext cx="6192688" cy="935509"/>
          </a:xfrm>
          <a:prstGeom prst="roundRect">
            <a:avLst>
              <a:gd name="adj" fmla="val 16667"/>
            </a:avLst>
          </a:prstGeom>
          <a:solidFill>
            <a:schemeClr val="bg1">
              <a:alpha val="78000"/>
            </a:schemeClr>
          </a:solidFill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</a:rPr>
              <a:t>Наставничество  </a:t>
            </a:r>
            <a:endParaRPr lang="ru-RU" sz="36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67544" y="4077072"/>
            <a:ext cx="8352024" cy="2529259"/>
          </a:xfrm>
          <a:prstGeom prst="roundRect">
            <a:avLst>
              <a:gd name="adj" fmla="val 16667"/>
            </a:avLst>
          </a:prstGeom>
          <a:solidFill>
            <a:schemeClr val="lt1">
              <a:alpha val="60000"/>
            </a:schemeClr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Постановлением </a:t>
            </a:r>
            <a:r>
              <a:rPr lang="ru-RU" sz="2800" b="1" i="1" dirty="0">
                <a:solidFill>
                  <a:srgbClr val="003366"/>
                </a:solidFill>
                <a:latin typeface="Times New Roman"/>
                <a:cs typeface="Times New Roman"/>
              </a:rPr>
              <a:t>Президиума Совета Федерации</a:t>
            </a:r>
          </a:p>
          <a:p>
            <a:pPr algn="ctr"/>
            <a:r>
              <a:rPr lang="ru-RU" sz="2800" b="1" i="1" dirty="0">
                <a:solidFill>
                  <a:srgbClr val="003366"/>
                </a:solidFill>
                <a:latin typeface="Times New Roman"/>
                <a:cs typeface="Times New Roman"/>
              </a:rPr>
              <a:t>профсоюзов Беларуси</a:t>
            </a:r>
          </a:p>
          <a:p>
            <a:pPr algn="ctr"/>
            <a:r>
              <a:rPr lang="ru-RU" sz="2800" b="1" i="1" dirty="0">
                <a:solidFill>
                  <a:srgbClr val="003366"/>
                </a:solidFill>
                <a:latin typeface="Times New Roman"/>
                <a:cs typeface="Times New Roman"/>
              </a:rPr>
              <a:t>27.01.2011 № 2 </a:t>
            </a:r>
            <a:r>
              <a:rPr lang="ru-RU" sz="2800" b="1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утверждено</a:t>
            </a:r>
          </a:p>
          <a:p>
            <a:pPr algn="ctr"/>
            <a:r>
              <a:rPr lang="ru-RU" sz="2800" b="1" i="1" u="sng" dirty="0" smtClean="0">
                <a:solidFill>
                  <a:srgbClr val="003366"/>
                </a:solidFill>
                <a:latin typeface="Times New Roman"/>
                <a:cs typeface="Times New Roman"/>
              </a:rPr>
              <a:t>ТИПОВОЕ </a:t>
            </a:r>
            <a:r>
              <a:rPr lang="ru-RU" sz="2800" b="1" i="1" u="sng" dirty="0">
                <a:solidFill>
                  <a:srgbClr val="003366"/>
                </a:solidFill>
                <a:latin typeface="Times New Roman"/>
                <a:cs typeface="Times New Roman"/>
              </a:rPr>
              <a:t>ПОЛОЖЕНИЕ</a:t>
            </a:r>
          </a:p>
          <a:p>
            <a:pPr algn="ctr"/>
            <a:r>
              <a:rPr lang="ru-RU" sz="2800" b="1" i="1" u="sng" dirty="0">
                <a:solidFill>
                  <a:srgbClr val="003366"/>
                </a:solidFill>
                <a:latin typeface="Times New Roman"/>
                <a:cs typeface="Times New Roman"/>
              </a:rPr>
              <a:t>о наставничестве</a:t>
            </a:r>
          </a:p>
          <a:p>
            <a:pPr algn="ctr"/>
            <a:endParaRPr lang="ru-RU" sz="2000" b="1" i="1" u="sng" dirty="0">
              <a:solidFill>
                <a:srgbClr val="003366"/>
              </a:solidFill>
            </a:endParaRPr>
          </a:p>
        </p:txBody>
      </p:sp>
      <p:pic>
        <p:nvPicPr>
          <p:cNvPr id="9" name="Изображение 8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512169" cy="15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3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9094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339752" y="476250"/>
            <a:ext cx="6192688" cy="935509"/>
          </a:xfrm>
          <a:prstGeom prst="roundRect">
            <a:avLst>
              <a:gd name="adj" fmla="val 16667"/>
            </a:avLst>
          </a:prstGeom>
          <a:solidFill>
            <a:schemeClr val="bg1">
              <a:alpha val="78000"/>
            </a:schemeClr>
          </a:solidFill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</a:rPr>
              <a:t>Наставничество  </a:t>
            </a:r>
            <a:endParaRPr lang="ru-RU" sz="36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5536" y="2060848"/>
            <a:ext cx="8352928" cy="4034003"/>
          </a:xfrm>
          <a:prstGeom prst="roundRect">
            <a:avLst>
              <a:gd name="adj" fmla="val 16667"/>
            </a:avLst>
          </a:prstGeom>
          <a:solidFill>
            <a:schemeClr val="lt1">
              <a:alpha val="79000"/>
            </a:schemeClr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i="1" u="sng" dirty="0">
                <a:solidFill>
                  <a:srgbClr val="003366"/>
                </a:solidFill>
                <a:latin typeface="Times New Roman"/>
                <a:cs typeface="Times New Roman"/>
              </a:rPr>
              <a:t>Н</a:t>
            </a:r>
            <a:r>
              <a:rPr lang="ru-RU" sz="2800" b="1" i="1" u="sng" dirty="0" smtClean="0">
                <a:solidFill>
                  <a:srgbClr val="003366"/>
                </a:solidFill>
                <a:latin typeface="Times New Roman"/>
                <a:cs typeface="Times New Roman"/>
              </a:rPr>
              <a:t>аставничество </a:t>
            </a:r>
            <a:r>
              <a:rPr lang="ru-RU" sz="2800" b="1" i="1" dirty="0">
                <a:solidFill>
                  <a:srgbClr val="003366"/>
                </a:solidFill>
                <a:latin typeface="Times New Roman"/>
                <a:cs typeface="Times New Roman"/>
              </a:rPr>
              <a:t>– форма профессионального становления и воспитания молодых работников (специалистов) под наблюдением наставника, направленная на совершенствование качества персональной подготовки и практических навыков, надлежащее выполнение профессиональных функций, адаптацию в трудовом коллективе</a:t>
            </a:r>
          </a:p>
        </p:txBody>
      </p:sp>
      <p:pic>
        <p:nvPicPr>
          <p:cNvPr id="9" name="Изображение 8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512169" cy="15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5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9094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339752" y="476250"/>
            <a:ext cx="6192688" cy="935509"/>
          </a:xfrm>
          <a:prstGeom prst="roundRect">
            <a:avLst>
              <a:gd name="adj" fmla="val 16667"/>
            </a:avLst>
          </a:prstGeom>
          <a:solidFill>
            <a:schemeClr val="bg1">
              <a:alpha val="78000"/>
            </a:schemeClr>
          </a:solidFill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</a:rPr>
              <a:t>Наставничество  </a:t>
            </a:r>
            <a:endParaRPr lang="ru-RU" sz="36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5536" y="2060848"/>
            <a:ext cx="8352928" cy="4034003"/>
          </a:xfrm>
          <a:prstGeom prst="roundRect">
            <a:avLst>
              <a:gd name="adj" fmla="val 16667"/>
            </a:avLst>
          </a:prstGeom>
          <a:solidFill>
            <a:schemeClr val="lt1">
              <a:alpha val="79000"/>
            </a:schemeClr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600" b="1" i="1" u="sng" dirty="0">
                <a:solidFill>
                  <a:srgbClr val="003366"/>
                </a:solidFill>
                <a:latin typeface="Times New Roman"/>
                <a:cs typeface="Times New Roman"/>
              </a:rPr>
              <a:t>Наставник</a:t>
            </a:r>
            <a:r>
              <a:rPr lang="ru-RU" sz="2600" b="1" i="1" dirty="0">
                <a:solidFill>
                  <a:srgbClr val="003366"/>
                </a:solidFill>
                <a:latin typeface="Times New Roman"/>
                <a:cs typeface="Times New Roman"/>
              </a:rPr>
              <a:t> – высококвалифицированный сотрудник, проводящий в индивидуальном порядке работу с молодыми работниками (специалистами) по их адаптации к производственной деятельности, корпоративной культуре и последующему профессиональному развитию, обладающий высокими профессиональными и нравственными качествами, практическими знаниями и опытом</a:t>
            </a:r>
          </a:p>
        </p:txBody>
      </p:sp>
      <p:pic>
        <p:nvPicPr>
          <p:cNvPr id="9" name="Изображение 8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512169" cy="15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-684584" y="-891480"/>
            <a:ext cx="9149094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339752" y="476250"/>
            <a:ext cx="6192688" cy="935509"/>
          </a:xfrm>
          <a:prstGeom prst="roundRect">
            <a:avLst>
              <a:gd name="adj" fmla="val 16667"/>
            </a:avLst>
          </a:prstGeom>
          <a:solidFill>
            <a:schemeClr val="bg1">
              <a:alpha val="78000"/>
            </a:schemeClr>
          </a:solidFill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</a:rPr>
              <a:t>Наставничество  </a:t>
            </a:r>
            <a:endParaRPr lang="ru-RU" sz="36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5536" y="2060848"/>
            <a:ext cx="8352928" cy="4034003"/>
          </a:xfrm>
          <a:prstGeom prst="roundRect">
            <a:avLst>
              <a:gd name="adj" fmla="val 16667"/>
            </a:avLst>
          </a:prstGeom>
          <a:solidFill>
            <a:schemeClr val="lt1">
              <a:alpha val="79000"/>
            </a:schemeClr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i="1" u="sng" dirty="0">
                <a:solidFill>
                  <a:srgbClr val="003366"/>
                </a:solidFill>
              </a:rPr>
              <a:t>Молодой работник (специалист)</a:t>
            </a:r>
            <a:r>
              <a:rPr lang="ru-RU" sz="2800" b="1" i="1" dirty="0">
                <a:solidFill>
                  <a:srgbClr val="003366"/>
                </a:solidFill>
              </a:rPr>
              <a:t> – лицо, поступившее на работу и осуществляющее свою деятельность под наблюдением наставника в течение определенного срока, отведенного для оценки его способностей (далее – молодой работник)</a:t>
            </a:r>
          </a:p>
        </p:txBody>
      </p:sp>
      <p:pic>
        <p:nvPicPr>
          <p:cNvPr id="9" name="Изображение 8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512169" cy="15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2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     </a:t>
            </a:r>
            <a:r>
              <a:rPr lang="ru-RU" sz="2400" b="1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ЦЕЛИ </a:t>
            </a:r>
            <a:r>
              <a:rPr lang="ru-RU" sz="2400" b="1" i="1" dirty="0">
                <a:solidFill>
                  <a:srgbClr val="003366"/>
                </a:solidFill>
                <a:latin typeface="Times New Roman"/>
                <a:cs typeface="Times New Roman"/>
              </a:rPr>
              <a:t>И ЗАДАЧИ НАСТАВНИЧЕСТВА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оказание </a:t>
            </a:r>
            <a:r>
              <a:rPr lang="ru-RU" sz="2400" i="1" dirty="0">
                <a:solidFill>
                  <a:srgbClr val="003366"/>
                </a:solidFill>
                <a:latin typeface="Times New Roman"/>
                <a:cs typeface="Times New Roman"/>
              </a:rPr>
              <a:t>помощи молодому работнику в освоении профессии и овладении в полном объеме должностными обязанностями за счет ознакомления с современными методами и приемами труда, передачи наставником личного опыта;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i="1" dirty="0">
                <a:solidFill>
                  <a:srgbClr val="003366"/>
                </a:solidFill>
                <a:latin typeface="Times New Roman"/>
                <a:cs typeface="Times New Roman"/>
              </a:rPr>
              <a:t>создание условий для становления квалифицированного и технически грамотного работника;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i="1" dirty="0">
                <a:solidFill>
                  <a:srgbClr val="003366"/>
                </a:solidFill>
                <a:latin typeface="Times New Roman"/>
                <a:cs typeface="Times New Roman"/>
              </a:rPr>
              <a:t>вовлечение молодого работника в трудовой процесс и общественную жизнь организации с учетом его индивидуальных склонностей, закрепление его в организации</a:t>
            </a:r>
            <a:r>
              <a:rPr lang="ru-RU" sz="2400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;</a:t>
            </a:r>
            <a:endParaRPr lang="ru-RU" sz="2400" i="1" dirty="0">
              <a:solidFill>
                <a:srgbClr val="003366"/>
              </a:solidFill>
              <a:latin typeface="Times New Roman"/>
              <a:cs typeface="Times New Roman"/>
            </a:endParaRP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7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-20283" y="9128"/>
            <a:ext cx="9135388" cy="6848872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200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    </a:t>
            </a:r>
            <a:r>
              <a:rPr lang="ru-RU" sz="2200" i="1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dirty="0">
                <a:solidFill>
                  <a:srgbClr val="003366"/>
                </a:solidFill>
                <a:latin typeface="Times New Roman"/>
                <a:cs typeface="Times New Roman"/>
              </a:rPr>
              <a:t>ЦЕЛИ И ЗАДАЧИ НАСТАВНИЧЕСТВА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i="1" dirty="0">
                <a:solidFill>
                  <a:srgbClr val="003366"/>
                </a:solidFill>
                <a:latin typeface="Times New Roman"/>
                <a:cs typeface="Times New Roman"/>
              </a:rPr>
              <a:t>адаптация молодого работника в трудовом коллективе, освоение им корпоративной культуры, принятие традиций трудового коллектива и правил поведения в организации;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i="1" dirty="0">
                <a:solidFill>
                  <a:srgbClr val="003366"/>
                </a:solidFill>
                <a:latin typeface="Times New Roman"/>
                <a:cs typeface="Times New Roman"/>
              </a:rPr>
              <a:t>формирование высоких нравственных принципов, чувства долга и ответственности, уважения к профессии и добросовестного отношения к трудовой деятельности;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i="1" dirty="0">
                <a:solidFill>
                  <a:srgbClr val="003366"/>
                </a:solidFill>
                <a:latin typeface="Times New Roman"/>
                <a:cs typeface="Times New Roman"/>
              </a:rPr>
              <a:t>повышение качества подготовки и квалификации молодых работников (специалистов), постоянное совершенствование форм и методов наставничества;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i="1" dirty="0">
                <a:solidFill>
                  <a:srgbClr val="003366"/>
                </a:solidFill>
                <a:latin typeface="Times New Roman"/>
                <a:cs typeface="Times New Roman"/>
              </a:rPr>
              <a:t>снижение текучести кадров и мотивация к установлению длительных трудовых отношений с нанимателем;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i="1" dirty="0">
                <a:solidFill>
                  <a:srgbClr val="003366"/>
                </a:solidFill>
                <a:latin typeface="Times New Roman"/>
                <a:cs typeface="Times New Roman"/>
              </a:rPr>
              <a:t>создание в коллективе благоприятного социально-психологического климата.</a:t>
            </a: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6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9204375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    </a:t>
            </a:r>
            <a:r>
              <a:rPr lang="ru-RU" sz="2400" b="1" i="1" dirty="0">
                <a:solidFill>
                  <a:srgbClr val="003366"/>
                </a:solidFill>
                <a:latin typeface="Times New Roman"/>
                <a:cs typeface="Times New Roman"/>
              </a:rPr>
              <a:t>МЕХАНИЗМ РЕАЛИЗАЦИИ НАСТАВНИЧЕСТВА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>
                <a:solidFill>
                  <a:srgbClr val="003366"/>
                </a:solidFill>
                <a:latin typeface="Times New Roman"/>
                <a:cs typeface="Times New Roman"/>
              </a:rPr>
              <a:t>Наставничество устанавливается для впервые принятого на работу молодого работника.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>
                <a:solidFill>
                  <a:srgbClr val="003366"/>
                </a:solidFill>
                <a:latin typeface="Times New Roman"/>
                <a:cs typeface="Times New Roman"/>
              </a:rPr>
              <a:t>Наставничество организуется не позднее семи дней с момента принятия молодого работника на работу</a:t>
            </a:r>
            <a:r>
              <a:rPr lang="en-US" sz="2400" i="1" dirty="0">
                <a:solidFill>
                  <a:srgbClr val="003366"/>
                </a:solidFill>
                <a:latin typeface="Times New Roman"/>
                <a:cs typeface="Times New Roman"/>
              </a:rPr>
              <a:t>.</a:t>
            </a:r>
            <a:r>
              <a:rPr lang="ru-RU" sz="2400" i="1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endParaRPr lang="en-US" sz="2400" i="1" dirty="0">
              <a:solidFill>
                <a:srgbClr val="003366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>
                <a:solidFill>
                  <a:srgbClr val="003366"/>
                </a:solidFill>
                <a:latin typeface="Times New Roman"/>
                <a:cs typeface="Times New Roman"/>
              </a:rPr>
              <a:t>Наставничество организуется на основании приказа руководителя организации. В приказе указываются продолжительность и условия наставничества, должность, фамилия, имя, отчество наставника и молодого работника, размер доплаты за наставничество. Приказ согласовывается с профсоюзным комитетом первичной профсоюзной организации.</a:t>
            </a: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7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alphaModFix amt="53000"/>
          </a:blip>
          <a:stretch>
            <a:fillRect/>
          </a:stretch>
        </p:blipFill>
        <p:spPr>
          <a:xfrm>
            <a:off x="-180528" y="-459432"/>
            <a:ext cx="9149093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   </a:t>
            </a:r>
            <a:r>
              <a:rPr lang="ru-RU" sz="2800" b="1" i="1" dirty="0">
                <a:solidFill>
                  <a:srgbClr val="003366"/>
                </a:solidFill>
              </a:rPr>
              <a:t>МЕХАНИЗМ РЕАЛИЗАЦИИ НАСТАВНИЧЕСТВА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>
                <a:solidFill>
                  <a:srgbClr val="003366"/>
                </a:solidFill>
              </a:rPr>
              <a:t>Между наставником и молодым работником заключается соглашение о трудовом сотрудничестве (приложение 1).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>
                <a:solidFill>
                  <a:srgbClr val="003366"/>
                </a:solidFill>
              </a:rPr>
              <a:t>Организация работы наставников и контроль их деятельности возлагается на руководителя кадрового подразделения, руководителей структурных подразделений.</a:t>
            </a:r>
            <a:endParaRPr lang="en-US" sz="2400" i="1" dirty="0">
              <a:solidFill>
                <a:srgbClr val="003366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>
                <a:solidFill>
                  <a:srgbClr val="003366"/>
                </a:solidFill>
              </a:rPr>
              <a:t>Ответственность за наставничество в структурном подразделении несет руководитель структурного подразделения.</a:t>
            </a:r>
            <a:endParaRPr lang="en-US" sz="2400" i="1" dirty="0">
              <a:solidFill>
                <a:srgbClr val="003366"/>
              </a:solidFill>
            </a:endParaRP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1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-5093" y="-459432"/>
            <a:ext cx="9149093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100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   </a:t>
            </a:r>
            <a:r>
              <a:rPr lang="ru-RU" sz="2100" b="1" i="1" dirty="0">
                <a:solidFill>
                  <a:srgbClr val="003366"/>
                </a:solidFill>
              </a:rPr>
              <a:t> МЕХАНИЗМ РЕАЛИЗАЦИИ НАСТАВНИЧЕСТВА</a:t>
            </a:r>
          </a:p>
          <a:p>
            <a:r>
              <a:rPr lang="ru-RU" sz="2100" i="1" dirty="0">
                <a:solidFill>
                  <a:srgbClr val="003366"/>
                </a:solidFill>
              </a:rPr>
              <a:t>В организации могут применяться формы наставничества:</a:t>
            </a:r>
            <a:endParaRPr lang="en-US" sz="2100" i="1" dirty="0">
              <a:solidFill>
                <a:srgbClr val="003366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100" i="1" u="sng" dirty="0">
                <a:solidFill>
                  <a:srgbClr val="003366"/>
                </a:solidFill>
              </a:rPr>
              <a:t>индивидуальное наставничество </a:t>
            </a:r>
            <a:r>
              <a:rPr lang="ru-RU" sz="2100" i="1" dirty="0">
                <a:solidFill>
                  <a:srgbClr val="003366"/>
                </a:solidFill>
              </a:rPr>
              <a:t>– наиболее распространенная форма, при которой за наставником закрепляется один молодой работник;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100" i="1" u="sng" dirty="0">
                <a:solidFill>
                  <a:srgbClr val="003366"/>
                </a:solidFill>
              </a:rPr>
              <a:t>групповое наставничество</a:t>
            </a:r>
            <a:r>
              <a:rPr lang="ru-RU" sz="2100" i="1" dirty="0">
                <a:solidFill>
                  <a:srgbClr val="003366"/>
                </a:solidFill>
              </a:rPr>
              <a:t>, при котором наставник руководит группой или бригадой молодых работников;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100" i="1" u="sng" dirty="0">
                <a:solidFill>
                  <a:srgbClr val="003366"/>
                </a:solidFill>
              </a:rPr>
              <a:t>коллективно-индивидуальное наставничество</a:t>
            </a:r>
            <a:r>
              <a:rPr lang="ru-RU" sz="2100" i="1" dirty="0">
                <a:solidFill>
                  <a:srgbClr val="003366"/>
                </a:solidFill>
              </a:rPr>
              <a:t>, при котором наставничество над одним молодым работником осуществляет трудовой коллектив (бригада рабочих или группа специалистов);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100" i="1" u="sng" dirty="0">
                <a:solidFill>
                  <a:srgbClr val="003366"/>
                </a:solidFill>
              </a:rPr>
              <a:t>коллективно-групповое наставничество</a:t>
            </a:r>
            <a:r>
              <a:rPr lang="ru-RU" sz="2100" i="1" dirty="0">
                <a:solidFill>
                  <a:srgbClr val="003366"/>
                </a:solidFill>
              </a:rPr>
              <a:t>, при котором наставничество трудового коллектива (бригада рабочих или группа специалистов) осуществляется над группой молодых работников.</a:t>
            </a: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4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-14200" y="0"/>
            <a:ext cx="9158200" cy="6886105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100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   </a:t>
            </a:r>
            <a:r>
              <a:rPr lang="ru-RU" sz="2100" b="1" i="1" dirty="0">
                <a:solidFill>
                  <a:srgbClr val="003366"/>
                </a:solidFill>
              </a:rPr>
              <a:t> </a:t>
            </a:r>
            <a:r>
              <a:rPr lang="ru-RU" sz="2400" i="1" dirty="0">
                <a:solidFill>
                  <a:srgbClr val="003366"/>
                </a:solidFill>
              </a:rPr>
              <a:t> </a:t>
            </a:r>
            <a:r>
              <a:rPr lang="ru-RU" sz="2400" b="1" i="1" dirty="0">
                <a:solidFill>
                  <a:srgbClr val="003366"/>
                </a:solidFill>
              </a:rPr>
              <a:t>МЕХАНИЗМ РЕАЛИЗАЦИИ НАСТАВНИЧЕСТВА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>
                <a:solidFill>
                  <a:srgbClr val="003366"/>
                </a:solidFill>
              </a:rPr>
              <a:t>Наставник в течение десяти дней с момента начала обучения совместно с молодым работником разрабатывает Индивидуальный план наставничества (приложение 3).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>
                <a:solidFill>
                  <a:srgbClr val="003366"/>
                </a:solidFill>
              </a:rPr>
              <a:t>В течение всего периода обучения наставник обеспечивает качественное и своевременное обучение молодого работника в соответствии с индивидуальным планом наставничества.</a:t>
            </a:r>
          </a:p>
          <a:p>
            <a:endParaRPr lang="ru-RU" sz="2100" i="1" dirty="0">
              <a:solidFill>
                <a:srgbClr val="003366"/>
              </a:solidFill>
            </a:endParaRP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1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16631"/>
            <a:ext cx="1647308" cy="17508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72008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003366"/>
                </a:solidFill>
                <a:latin typeface="Times New Roman"/>
                <a:cs typeface="Times New Roman"/>
              </a:rPr>
              <a:t>Ментор </a:t>
            </a:r>
            <a:r>
              <a:rPr lang="ru-RU" sz="3200" b="1" i="1" dirty="0">
                <a:solidFill>
                  <a:srgbClr val="003366"/>
                </a:solidFill>
                <a:latin typeface="Times New Roman"/>
                <a:cs typeface="Times New Roman"/>
              </a:rPr>
              <a:t>(др.-греч. </a:t>
            </a:r>
            <a:r>
              <a:rPr lang="ru-RU" sz="3200" b="1" i="1" dirty="0" err="1">
                <a:solidFill>
                  <a:srgbClr val="003366"/>
                </a:solidFill>
                <a:latin typeface="Times New Roman"/>
                <a:cs typeface="Times New Roman"/>
              </a:rPr>
              <a:t>Μέντωρ</a:t>
            </a:r>
            <a:r>
              <a:rPr lang="ru-RU" sz="3200" b="1" i="1" dirty="0">
                <a:solidFill>
                  <a:srgbClr val="003366"/>
                </a:solidFill>
                <a:latin typeface="Times New Roman"/>
                <a:cs typeface="Times New Roman"/>
              </a:rPr>
              <a:t>) — персонаж древнегреческой мифологии с острова Итаки, старый друг Одиссея.</a:t>
            </a:r>
          </a:p>
          <a:p>
            <a:pPr algn="ctr"/>
            <a:r>
              <a:rPr lang="ru-RU" sz="3200" b="1" i="1" dirty="0">
                <a:solidFill>
                  <a:srgbClr val="003366"/>
                </a:solidFill>
                <a:latin typeface="Times New Roman"/>
                <a:cs typeface="Times New Roman"/>
              </a:rPr>
              <a:t>Одиссей, отправляясь в Трою, поручил Ментору заботы о доме и хозяйстве. Он же был воспитателем </a:t>
            </a:r>
            <a:r>
              <a:rPr lang="ru-RU" sz="3200" b="1" i="1" dirty="0" err="1">
                <a:solidFill>
                  <a:srgbClr val="003366"/>
                </a:solidFill>
                <a:latin typeface="Times New Roman"/>
                <a:cs typeface="Times New Roman"/>
              </a:rPr>
              <a:t>Телемаха</a:t>
            </a:r>
            <a:r>
              <a:rPr lang="ru-RU" sz="3200" b="1" i="1" dirty="0">
                <a:solidFill>
                  <a:srgbClr val="003366"/>
                </a:solidFill>
                <a:latin typeface="Times New Roman"/>
                <a:cs typeface="Times New Roman"/>
              </a:rPr>
              <a:t>, сына Одиссея. </a:t>
            </a:r>
          </a:p>
          <a:p>
            <a:pPr algn="ctr"/>
            <a:r>
              <a:rPr lang="ru-RU" sz="3200" b="1" i="1" dirty="0">
                <a:solidFill>
                  <a:srgbClr val="003366"/>
                </a:solidFill>
                <a:latin typeface="Times New Roman"/>
                <a:cs typeface="Times New Roman"/>
              </a:rPr>
              <a:t>Имя Ментор часто употребляется как нарицательное, в смысле наставника или руководителя юношества.</a:t>
            </a:r>
          </a:p>
        </p:txBody>
      </p:sp>
    </p:spTree>
    <p:extLst>
      <p:ext uri="{BB962C8B-B14F-4D97-AF65-F5344CB8AC3E}">
        <p14:creationId xmlns:p14="http://schemas.microsoft.com/office/powerpoint/2010/main" val="263596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100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   </a:t>
            </a:r>
            <a:r>
              <a:rPr lang="ru-RU" sz="2400" i="1" dirty="0">
                <a:solidFill>
                  <a:srgbClr val="003366"/>
                </a:solidFill>
              </a:rPr>
              <a:t> </a:t>
            </a:r>
            <a:r>
              <a:rPr lang="ru-RU" sz="2800" b="1" i="1" dirty="0">
                <a:solidFill>
                  <a:srgbClr val="003366"/>
                </a:solidFill>
              </a:rPr>
              <a:t>МЕХАНИЗМ РЕАЛИЗАЦИИ НАСТАВНИЧЕСТВА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>
                <a:solidFill>
                  <a:srgbClr val="003366"/>
                </a:solidFill>
              </a:rPr>
              <a:t>По завершении выполнения индивидуального плана обучения наставник составляет характеристику на молодого работника, указывает достигнутые результаты и представляет ее руководителю структурного подразделения.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>
                <a:solidFill>
                  <a:srgbClr val="003366"/>
                </a:solidFill>
              </a:rPr>
              <a:t>В крупных организациях может быть создан Совет наставников для осуществления совместно с руководством организации функций по координации работы наставников. </a:t>
            </a:r>
            <a:endParaRPr lang="ru-RU" sz="2100" i="1" dirty="0">
              <a:solidFill>
                <a:srgbClr val="003366"/>
              </a:solidFill>
            </a:endParaRP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1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-1" y="21522"/>
            <a:ext cx="9115303" cy="6836477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   </a:t>
            </a:r>
            <a:r>
              <a:rPr lang="ru-RU" i="1" dirty="0">
                <a:solidFill>
                  <a:srgbClr val="003366"/>
                </a:solidFill>
                <a:latin typeface="Times New Roman"/>
                <a:cs typeface="Times New Roman"/>
              </a:rPr>
              <a:t>  МЕХАНИЗМ РЕАЛИЗАЦИИ НАСТАВНИЧЕСТВА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003366"/>
                </a:solidFill>
                <a:latin typeface="Times New Roman"/>
                <a:cs typeface="Times New Roman"/>
              </a:rPr>
              <a:t>Совет наставников:</a:t>
            </a:r>
          </a:p>
          <a:p>
            <a:r>
              <a:rPr lang="en-US" i="1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lang="ru-RU" i="1" dirty="0">
                <a:solidFill>
                  <a:srgbClr val="003366"/>
                </a:solidFill>
                <a:latin typeface="Times New Roman"/>
                <a:cs typeface="Times New Roman"/>
              </a:rPr>
              <a:t>Совет наставников создается при наличии не менее пяти наставников. Совет планирует работу на квартал и не реже одного раза в год отчитывается о своей деятельности.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003366"/>
                </a:solidFill>
                <a:latin typeface="Times New Roman"/>
                <a:cs typeface="Times New Roman"/>
              </a:rPr>
              <a:t>Задачи Совета наставников: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i="1" dirty="0">
                <a:solidFill>
                  <a:srgbClr val="003366"/>
                </a:solidFill>
                <a:latin typeface="Times New Roman"/>
                <a:cs typeface="Times New Roman"/>
              </a:rPr>
              <a:t>принимать участие в подборе и создании резерва наставников;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i="1" dirty="0">
                <a:solidFill>
                  <a:srgbClr val="003366"/>
                </a:solidFill>
                <a:latin typeface="Times New Roman"/>
                <a:cs typeface="Times New Roman"/>
              </a:rPr>
              <a:t>оказывать методическую и практическую помощь наставникам в планировании их работы, обучении и воспитании молодых работников;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i="1" dirty="0">
                <a:solidFill>
                  <a:srgbClr val="003366"/>
                </a:solidFill>
                <a:latin typeface="Times New Roman"/>
                <a:cs typeface="Times New Roman"/>
              </a:rPr>
              <a:t>заслушивать на своих заседаниях отчеты наставников и молодых работников о ходе и результатах обучения.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003366"/>
                </a:solidFill>
                <a:latin typeface="Times New Roman"/>
                <a:cs typeface="Times New Roman"/>
              </a:rPr>
              <a:t>Результаты обучения молодых работников оценивает квалификационная (аттестационная) комиссия в порядке, определенном законодательством.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003366"/>
                </a:solidFill>
                <a:latin typeface="Times New Roman"/>
                <a:cs typeface="Times New Roman"/>
              </a:rPr>
              <a:t>Молодой работник должен быть уведомлен о решении (рекомендациях), вынесенном комиссией.</a:t>
            </a: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4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563" y="22086"/>
            <a:ext cx="9224050" cy="6835914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200" i="1" dirty="0" smtClean="0">
                <a:solidFill>
                  <a:srgbClr val="003366"/>
                </a:solidFill>
                <a:latin typeface="Times New Roman"/>
                <a:cs typeface="Times New Roman"/>
              </a:rPr>
              <a:t>   </a:t>
            </a:r>
            <a:r>
              <a:rPr lang="ru-RU" sz="2200" b="1" i="1" dirty="0">
                <a:solidFill>
                  <a:srgbClr val="003366"/>
                </a:solidFill>
              </a:rPr>
              <a:t>Требования к подбору наставника.</a:t>
            </a:r>
          </a:p>
          <a:p>
            <a:r>
              <a:rPr lang="ru-RU" sz="2200" i="1" dirty="0">
                <a:solidFill>
                  <a:srgbClr val="003366"/>
                </a:solidFill>
              </a:rPr>
              <a:t>Наставником назначается наиболее опытный, высококвалифицированный специалист, который: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i="1" dirty="0">
                <a:solidFill>
                  <a:srgbClr val="003366"/>
                </a:solidFill>
              </a:rPr>
              <a:t>знает специфику деятельности организации и ее традиции;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i="1" dirty="0">
                <a:solidFill>
                  <a:srgbClr val="003366"/>
                </a:solidFill>
              </a:rPr>
              <a:t>владеет особенностями и спецификой работы по специальности молодого работника;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i="1" dirty="0">
                <a:solidFill>
                  <a:srgbClr val="003366"/>
                </a:solidFill>
              </a:rPr>
              <a:t>имеет продолжительный стаж работы по специальности в организации, богатый жизненный опыт, безупречную репутацию.</a:t>
            </a:r>
          </a:p>
          <a:p>
            <a:r>
              <a:rPr lang="ru-RU" sz="2200" i="1" dirty="0">
                <a:solidFill>
                  <a:srgbClr val="003366"/>
                </a:solidFill>
              </a:rPr>
              <a:t>В качестве коллективного наставника может выступать коллектив кадровых квалифицированных работников, имеющих опыт работы не менее трех лет и желающих работать с молодыми работниками.</a:t>
            </a: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200" b="1" i="1" dirty="0">
                <a:solidFill>
                  <a:srgbClr val="003366"/>
                </a:solidFill>
                <a:latin typeface="Times New Roman"/>
                <a:cs typeface="Times New Roman"/>
              </a:rPr>
              <a:t>Наставник имеет право: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i="1" dirty="0">
                <a:solidFill>
                  <a:srgbClr val="003366"/>
                </a:solidFill>
                <a:latin typeface="Times New Roman"/>
                <a:cs typeface="Times New Roman"/>
              </a:rPr>
              <a:t>осуществлять обучение молодого работника в оговоренные сроки;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i="1" dirty="0">
                <a:solidFill>
                  <a:srgbClr val="003366"/>
                </a:solidFill>
                <a:latin typeface="Times New Roman"/>
                <a:cs typeface="Times New Roman"/>
              </a:rPr>
              <a:t>требовать от молодого работника выполнения указаний по вопросам, связанным с его производственной деятельностью;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i="1" dirty="0">
                <a:solidFill>
                  <a:srgbClr val="003366"/>
                </a:solidFill>
                <a:latin typeface="Times New Roman"/>
                <a:cs typeface="Times New Roman"/>
              </a:rPr>
              <a:t>ходатайствовать перед руководством о создании условий, необходимых для нормальной трудовой деятельности своего подопечного;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i="1" dirty="0">
                <a:solidFill>
                  <a:srgbClr val="003366"/>
                </a:solidFill>
                <a:latin typeface="Times New Roman"/>
                <a:cs typeface="Times New Roman"/>
              </a:rPr>
              <a:t>принимать участие в обсуждении вопросов, связанных с работой молодого работника, вносить предложения в профсоюзные органы, соответствующим руководителям о поощрении молодого работника, увеличении размера заработной платы, применении мер воспитательного и дисциплинарного воздействия;</a:t>
            </a: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i="1" dirty="0">
                <a:solidFill>
                  <a:srgbClr val="003366"/>
                </a:solidFill>
              </a:rPr>
              <a:t>Наставник имеет право: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3366"/>
                </a:solidFill>
              </a:rPr>
              <a:t>с согласия руководителя структурного подразделения привлекать для обучения молодого работника других сотрудников;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3366"/>
                </a:solidFill>
              </a:rPr>
              <a:t>участвовать в обсуждении профессиональной карьеры молодого работника;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3366"/>
                </a:solidFill>
              </a:rPr>
              <a:t>ходатайствовать перед квалификационной (аттестационной) комиссией о присвоении молодому работнику более высокой квалификации, категории по должности.</a:t>
            </a: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8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4" y="0"/>
            <a:ext cx="9176651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300" b="1" dirty="0">
                <a:solidFill>
                  <a:srgbClr val="003366"/>
                </a:solidFill>
                <a:latin typeface="Times New Roman"/>
                <a:cs typeface="Times New Roman"/>
              </a:rPr>
              <a:t>Наставник обязан: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300" dirty="0">
                <a:solidFill>
                  <a:srgbClr val="003366"/>
                </a:solidFill>
                <a:latin typeface="Times New Roman"/>
                <a:cs typeface="Times New Roman"/>
              </a:rPr>
              <a:t>разработать совместно с молодым работником индивидуальный план наставничества;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300" dirty="0">
                <a:solidFill>
                  <a:srgbClr val="003366"/>
                </a:solidFill>
                <a:latin typeface="Times New Roman"/>
                <a:cs typeface="Times New Roman"/>
              </a:rPr>
              <a:t>ознакомить молодого работника с целями и задачами деятельности организации, производственными и социально-бытовыми условиями подразделения, основами корпоративной культуры;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300" dirty="0">
                <a:solidFill>
                  <a:srgbClr val="003366"/>
                </a:solidFill>
                <a:latin typeface="Times New Roman"/>
                <a:cs typeface="Times New Roman"/>
              </a:rPr>
              <a:t>ознакомить с требованиями по обучаемой специальности, охране труда и правилами внутреннего трудового распорядка;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300" dirty="0">
                <a:solidFill>
                  <a:srgbClr val="003366"/>
                </a:solidFill>
                <a:latin typeface="Times New Roman"/>
                <a:cs typeface="Times New Roman"/>
              </a:rPr>
              <a:t>проводить необходимое обучение и контролировать выполняемую работу молодого работника, оказывать помощь, выявлять и совместно устранять допущенные ошибки;</a:t>
            </a: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1690"/>
            <a:ext cx="9146556" cy="685631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300" b="1" dirty="0">
                <a:solidFill>
                  <a:srgbClr val="003366"/>
                </a:solidFill>
              </a:rPr>
              <a:t>Наставник обязан: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300" dirty="0">
                <a:solidFill>
                  <a:srgbClr val="003366"/>
                </a:solidFill>
              </a:rPr>
              <a:t>способствовать рациональной организации труда молодого работника, эффективному использованию новой техники и оборудования, экономии топливно-энергетических ресурсов, сырья и материалов;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300" dirty="0">
                <a:solidFill>
                  <a:srgbClr val="003366"/>
                </a:solidFill>
              </a:rPr>
              <a:t>личным примером развивать положительные качества молодого работника, привлекать к участию в общественной жизни коллектива, содействовать развитию общекультурного и профессионального кругозора;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300" dirty="0">
                <a:solidFill>
                  <a:srgbClr val="003366"/>
                </a:solidFill>
              </a:rPr>
              <a:t>подводить итоги профессиональной адаптации молодого работника, составлять характеристику по итогам обучения, давать заключение о результатах прохождения адаптации с предложениями по дальнейшей работе молодого работника.</a:t>
            </a: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rgbClr val="003366"/>
                </a:solidFill>
                <a:latin typeface="Times New Roman"/>
                <a:cs typeface="Times New Roman"/>
              </a:rPr>
              <a:t>Ответственность наставника:</a:t>
            </a:r>
          </a:p>
          <a:p>
            <a:pPr algn="ctr"/>
            <a:r>
              <a:rPr lang="ru-RU" sz="2800" dirty="0">
                <a:solidFill>
                  <a:srgbClr val="003366"/>
                </a:solidFill>
                <a:latin typeface="Times New Roman"/>
                <a:cs typeface="Times New Roman"/>
              </a:rPr>
              <a:t>наставник несет персональную ответственность за качество обучения молодого работника и за его действия в период прохождения наставничества, связанные с трудовой деятельностью в организации.</a:t>
            </a:r>
          </a:p>
          <a:p>
            <a:pPr algn="ctr"/>
            <a:r>
              <a:rPr lang="ru-RU" sz="2800" dirty="0">
                <a:solidFill>
                  <a:srgbClr val="003366"/>
                </a:solidFill>
                <a:latin typeface="Times New Roman"/>
                <a:cs typeface="Times New Roman"/>
              </a:rPr>
              <a:t> Показателем оценки эффективности работы наставника является полное освоение профессии молодым работником за период обучения.</a:t>
            </a: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-5093" y="0"/>
            <a:ext cx="9149093" cy="6858000"/>
          </a:xfrm>
          <a:prstGeom prst="rect">
            <a:avLst/>
          </a:prstGeom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051050" y="404664"/>
            <a:ext cx="6769422" cy="1008111"/>
          </a:xfrm>
          <a:prstGeom prst="roundRect">
            <a:avLst>
              <a:gd name="adj" fmla="val 16667"/>
            </a:avLst>
          </a:prstGeom>
          <a:solidFill>
            <a:schemeClr val="lt1">
              <a:alpha val="9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ТИПОВОЕ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ПОЛОЖЕНИЕ о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наставничестве,</a:t>
            </a:r>
          </a:p>
          <a:p>
            <a:pPr algn="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утвержденное Постановление Президиума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Совета </a:t>
            </a:r>
          </a:p>
          <a:p>
            <a:pPr algn="r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Федерации профсоюзов Беларуси 27.01.2011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EEE800"/>
                </a:solidFill>
                <a:latin typeface="Times New Roman" pitchFamily="18" charset="0"/>
              </a:rPr>
              <a:t> </a:t>
            </a:r>
            <a:endParaRPr lang="ru-RU" sz="2000" b="1" i="1" dirty="0">
              <a:solidFill>
                <a:srgbClr val="EEE800"/>
              </a:solidFill>
              <a:latin typeface="Times New Roman" pitchFamily="18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1184" y="1700213"/>
            <a:ext cx="8785312" cy="4897139"/>
          </a:xfrm>
          <a:prstGeom prst="roundRect">
            <a:avLst>
              <a:gd name="adj" fmla="val 16667"/>
            </a:avLst>
          </a:prstGeom>
          <a:solidFill>
            <a:schemeClr val="lt1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i="1" u="sng" dirty="0">
                <a:solidFill>
                  <a:srgbClr val="003366"/>
                </a:solidFill>
                <a:latin typeface="Times New Roman"/>
                <a:cs typeface="Times New Roman"/>
              </a:rPr>
              <a:t>СИСТЕМА МОРАЛЬНОГО И МАТЕРИАЛЬНОГО СТИМУЛИРОВАНИЯ НАСТАВНИКОВ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>
                <a:solidFill>
                  <a:srgbClr val="003366"/>
                </a:solidFill>
                <a:latin typeface="Times New Roman"/>
                <a:cs typeface="Times New Roman"/>
              </a:rPr>
              <a:t>В целях материального поощрения наставника с момента выхода приказа о его назначении устанавливается доплата в размере, определяемым руководителем организации по согласованию с профкомом.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>
                <a:solidFill>
                  <a:srgbClr val="003366"/>
                </a:solidFill>
                <a:latin typeface="Times New Roman"/>
                <a:cs typeface="Times New Roman"/>
              </a:rPr>
              <a:t>Размер доплаты может понижаться приказом руководителя организации по согласованию с профсоюзным комитетом на основании ходатайства руководителя кадрового подразделения или руководителя структурного подразделения в связи с недобросовестным отношением наставника к выполнению обязанностей по обучению и воспитанию закрепленного за ним молодого работника.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 dirty="0">
                <a:solidFill>
                  <a:srgbClr val="003366"/>
                </a:solidFill>
                <a:latin typeface="Times New Roman"/>
                <a:cs typeface="Times New Roman"/>
              </a:rPr>
              <a:t>В коллективный договор организации могут быть внесены положения о дополнительном стимулировании работы наставников: учреждение грамоты "Лучший наставник организации", безусловное продление контракта на максимальный срок, дополнительные дни к отпуску, единовременное вознаграждение в случае закрепления молодого работника в организации, досрочное получение почетного звания заслуженного работника и др.</a:t>
            </a:r>
          </a:p>
        </p:txBody>
      </p:sp>
      <p:pic>
        <p:nvPicPr>
          <p:cNvPr id="7" name="Изображение 6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71" y="0"/>
            <a:ext cx="9217742" cy="6858000"/>
          </a:xfrm>
          <a:prstGeom prst="rect">
            <a:avLst/>
          </a:prstGeom>
        </p:spPr>
      </p:pic>
      <p:sp>
        <p:nvSpPr>
          <p:cNvPr id="190467" name="Text Box 33"/>
          <p:cNvSpPr txBox="1">
            <a:spLocks noChangeArrowheads="1"/>
          </p:cNvSpPr>
          <p:nvPr/>
        </p:nvSpPr>
        <p:spPr bwMode="auto">
          <a:xfrm>
            <a:off x="323528" y="5445224"/>
            <a:ext cx="6661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 i="1" dirty="0">
                <a:solidFill>
                  <a:schemeClr val="bg1"/>
                </a:solidFill>
                <a:latin typeface="Arial" charset="0"/>
              </a:rPr>
              <a:t>Благодарю за внимание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1400" dirty="0"/>
          </a:p>
          <a:p>
            <a:pPr eaLnBrk="1" hangingPunct="1"/>
            <a:endParaRPr lang="ru-RU" sz="14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47664" y="404664"/>
            <a:ext cx="7086600" cy="56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Наставничество  - </a:t>
            </a:r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эффективн</a:t>
            </a:r>
            <a:r>
              <a:rPr lang="ru-RU" sz="2800" b="1" dirty="0">
                <a:solidFill>
                  <a:srgbClr val="000000"/>
                </a:solidFill>
              </a:rPr>
              <a:t>ая</a:t>
            </a:r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 форм</a:t>
            </a:r>
            <a:r>
              <a:rPr lang="ru-RU" sz="2800" b="1" dirty="0">
                <a:solidFill>
                  <a:srgbClr val="000000"/>
                </a:solidFill>
              </a:rPr>
              <a:t>а</a:t>
            </a:r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 адаптации нового персонала. </a:t>
            </a:r>
            <a:endParaRPr lang="ru-RU" sz="2800" b="1" dirty="0">
              <a:solidFill>
                <a:srgbClr val="000000"/>
              </a:solidFill>
            </a:endParaRPr>
          </a:p>
          <a:p>
            <a:pPr algn="ctr"/>
            <a:endParaRPr lang="ru-RU" sz="2800" b="1" dirty="0">
              <a:solidFill>
                <a:srgbClr val="000000"/>
              </a:solidFill>
            </a:endParaRPr>
          </a:p>
          <a:p>
            <a:endParaRPr lang="ru-RU" sz="2800" b="1" dirty="0">
              <a:solidFill>
                <a:srgbClr val="000000"/>
              </a:solidFill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</a:rPr>
              <a:t>Н</a:t>
            </a:r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аставничество </a:t>
            </a:r>
            <a:r>
              <a:rPr lang="ru-RU" sz="2800" b="1" dirty="0">
                <a:solidFill>
                  <a:srgbClr val="000000"/>
                </a:solidFill>
              </a:rPr>
              <a:t>– процесс закрепления на практике и дальнейшей поддержки текущих знаний</a:t>
            </a:r>
          </a:p>
          <a:p>
            <a:endParaRPr lang="ru-RU" sz="2800" b="1" dirty="0">
              <a:solidFill>
                <a:srgbClr val="000000"/>
              </a:solidFill>
            </a:endParaRPr>
          </a:p>
          <a:p>
            <a:endParaRPr lang="ru-RU" sz="2800" b="1" dirty="0">
              <a:solidFill>
                <a:srgbClr val="000000"/>
              </a:solidFill>
            </a:endParaRPr>
          </a:p>
          <a:p>
            <a:pPr algn="ctr"/>
            <a:endParaRPr lang="en-US" sz="28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аставничество </a:t>
            </a:r>
            <a:r>
              <a:rPr lang="ru-RU" sz="2800" b="1" dirty="0">
                <a:solidFill>
                  <a:srgbClr val="000000"/>
                </a:solidFill>
              </a:rPr>
              <a:t>- </a:t>
            </a:r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неотъемлем</a:t>
            </a:r>
            <a:r>
              <a:rPr lang="ru-RU" sz="2800" b="1" dirty="0">
                <a:solidFill>
                  <a:srgbClr val="000000"/>
                </a:solidFill>
              </a:rPr>
              <a:t>ый</a:t>
            </a:r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 элемент кадровой политики, ключев</a:t>
            </a:r>
            <a:r>
              <a:rPr lang="ru-RU" sz="2800" b="1" dirty="0">
                <a:solidFill>
                  <a:srgbClr val="000000"/>
                </a:solidFill>
              </a:rPr>
              <a:t>ая</a:t>
            </a:r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 часть корпоративного обучения.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4355976" y="1340768"/>
            <a:ext cx="892696" cy="864096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ru-RU" sz="1200" b="1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355976" y="3573016"/>
            <a:ext cx="1008112" cy="864096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ru-RU" sz="1200" b="1"/>
          </a:p>
        </p:txBody>
      </p:sp>
      <p:pic>
        <p:nvPicPr>
          <p:cNvPr id="8" name="Изображение 7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27091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661" y="8746"/>
            <a:ext cx="9143339" cy="6823154"/>
          </a:xfrm>
          <a:prstGeom prst="rect">
            <a:avLst/>
          </a:prstGeom>
        </p:spPr>
      </p:pic>
      <p:sp>
        <p:nvSpPr>
          <p:cNvPr id="17410" name="Freeform 2"/>
          <p:cNvSpPr>
            <a:spLocks/>
          </p:cNvSpPr>
          <p:nvPr/>
        </p:nvSpPr>
        <p:spPr bwMode="auto">
          <a:xfrm>
            <a:off x="4500563" y="1839913"/>
            <a:ext cx="1641475" cy="2090737"/>
          </a:xfrm>
          <a:custGeom>
            <a:avLst/>
            <a:gdLst>
              <a:gd name="T0" fmla="*/ 0 w 1034"/>
              <a:gd name="T1" fmla="*/ 0 h 1317"/>
              <a:gd name="T2" fmla="*/ 2147483647 w 1034"/>
              <a:gd name="T3" fmla="*/ 0 h 1317"/>
              <a:gd name="T4" fmla="*/ 2147483647 w 1034"/>
              <a:gd name="T5" fmla="*/ 2147483647 h 1317"/>
              <a:gd name="T6" fmla="*/ 2147483647 w 1034"/>
              <a:gd name="T7" fmla="*/ 2147483647 h 1317"/>
              <a:gd name="T8" fmla="*/ 0 60000 65536"/>
              <a:gd name="T9" fmla="*/ 0 60000 65536"/>
              <a:gd name="T10" fmla="*/ 0 60000 65536"/>
              <a:gd name="T11" fmla="*/ 0 60000 65536"/>
              <a:gd name="T12" fmla="*/ 0 w 1034"/>
              <a:gd name="T13" fmla="*/ 0 h 1317"/>
              <a:gd name="T14" fmla="*/ 1034 w 1034"/>
              <a:gd name="T15" fmla="*/ 1317 h 1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4" h="1317">
                <a:moveTo>
                  <a:pt x="0" y="0"/>
                </a:moveTo>
                <a:lnTo>
                  <a:pt x="82" y="0"/>
                </a:lnTo>
                <a:lnTo>
                  <a:pt x="82" y="1317"/>
                </a:lnTo>
                <a:lnTo>
                  <a:pt x="1034" y="1317"/>
                </a:ln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4500563" y="1839913"/>
            <a:ext cx="1641475" cy="2900362"/>
          </a:xfrm>
          <a:custGeom>
            <a:avLst/>
            <a:gdLst>
              <a:gd name="T0" fmla="*/ 0 w 1034"/>
              <a:gd name="T1" fmla="*/ 0 h 1827"/>
              <a:gd name="T2" fmla="*/ 2147483647 w 1034"/>
              <a:gd name="T3" fmla="*/ 0 h 1827"/>
              <a:gd name="T4" fmla="*/ 2147483647 w 1034"/>
              <a:gd name="T5" fmla="*/ 2147483647 h 1827"/>
              <a:gd name="T6" fmla="*/ 2147483647 w 1034"/>
              <a:gd name="T7" fmla="*/ 2147483647 h 1827"/>
              <a:gd name="T8" fmla="*/ 0 60000 65536"/>
              <a:gd name="T9" fmla="*/ 0 60000 65536"/>
              <a:gd name="T10" fmla="*/ 0 60000 65536"/>
              <a:gd name="T11" fmla="*/ 0 60000 65536"/>
              <a:gd name="T12" fmla="*/ 0 w 1034"/>
              <a:gd name="T13" fmla="*/ 0 h 1827"/>
              <a:gd name="T14" fmla="*/ 1034 w 1034"/>
              <a:gd name="T15" fmla="*/ 1827 h 18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4" h="1827">
                <a:moveTo>
                  <a:pt x="0" y="0"/>
                </a:moveTo>
                <a:lnTo>
                  <a:pt x="82" y="0"/>
                </a:lnTo>
                <a:lnTo>
                  <a:pt x="82" y="1827"/>
                </a:lnTo>
                <a:lnTo>
                  <a:pt x="1034" y="1827"/>
                </a:ln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4500563" y="1839913"/>
            <a:ext cx="1641475" cy="3676650"/>
          </a:xfrm>
          <a:custGeom>
            <a:avLst/>
            <a:gdLst>
              <a:gd name="T0" fmla="*/ 0 w 1034"/>
              <a:gd name="T1" fmla="*/ 0 h 2316"/>
              <a:gd name="T2" fmla="*/ 2147483647 w 1034"/>
              <a:gd name="T3" fmla="*/ 0 h 2316"/>
              <a:gd name="T4" fmla="*/ 2147483647 w 1034"/>
              <a:gd name="T5" fmla="*/ 2147483647 h 2316"/>
              <a:gd name="T6" fmla="*/ 2147483647 w 1034"/>
              <a:gd name="T7" fmla="*/ 2147483647 h 2316"/>
              <a:gd name="T8" fmla="*/ 0 60000 65536"/>
              <a:gd name="T9" fmla="*/ 0 60000 65536"/>
              <a:gd name="T10" fmla="*/ 0 60000 65536"/>
              <a:gd name="T11" fmla="*/ 0 60000 65536"/>
              <a:gd name="T12" fmla="*/ 0 w 1034"/>
              <a:gd name="T13" fmla="*/ 0 h 2316"/>
              <a:gd name="T14" fmla="*/ 1034 w 1034"/>
              <a:gd name="T15" fmla="*/ 2316 h 23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4" h="2316">
                <a:moveTo>
                  <a:pt x="0" y="0"/>
                </a:moveTo>
                <a:lnTo>
                  <a:pt x="82" y="0"/>
                </a:lnTo>
                <a:lnTo>
                  <a:pt x="82" y="2316"/>
                </a:lnTo>
                <a:lnTo>
                  <a:pt x="1034" y="2316"/>
                </a:ln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4500563" y="1484313"/>
            <a:ext cx="1654175" cy="355600"/>
          </a:xfrm>
          <a:custGeom>
            <a:avLst/>
            <a:gdLst>
              <a:gd name="T0" fmla="*/ 0 w 1042"/>
              <a:gd name="T1" fmla="*/ 2147483647 h 224"/>
              <a:gd name="T2" fmla="*/ 2147483647 w 1042"/>
              <a:gd name="T3" fmla="*/ 2147483647 h 224"/>
              <a:gd name="T4" fmla="*/ 2147483647 w 1042"/>
              <a:gd name="T5" fmla="*/ 0 h 224"/>
              <a:gd name="T6" fmla="*/ 2147483647 w 1042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1042"/>
              <a:gd name="T13" fmla="*/ 0 h 224"/>
              <a:gd name="T14" fmla="*/ 1042 w 1042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2" h="224">
                <a:moveTo>
                  <a:pt x="0" y="224"/>
                </a:moveTo>
                <a:lnTo>
                  <a:pt x="82" y="224"/>
                </a:lnTo>
                <a:lnTo>
                  <a:pt x="82" y="0"/>
                </a:lnTo>
                <a:lnTo>
                  <a:pt x="1042" y="0"/>
                </a:ln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4500563" y="1839913"/>
            <a:ext cx="1654175" cy="1163637"/>
          </a:xfrm>
          <a:custGeom>
            <a:avLst/>
            <a:gdLst>
              <a:gd name="T0" fmla="*/ 0 w 1042"/>
              <a:gd name="T1" fmla="*/ 0 h 733"/>
              <a:gd name="T2" fmla="*/ 2147483647 w 1042"/>
              <a:gd name="T3" fmla="*/ 0 h 733"/>
              <a:gd name="T4" fmla="*/ 2147483647 w 1042"/>
              <a:gd name="T5" fmla="*/ 2147483647 h 733"/>
              <a:gd name="T6" fmla="*/ 2147483647 w 1042"/>
              <a:gd name="T7" fmla="*/ 2147483647 h 733"/>
              <a:gd name="T8" fmla="*/ 0 60000 65536"/>
              <a:gd name="T9" fmla="*/ 0 60000 65536"/>
              <a:gd name="T10" fmla="*/ 0 60000 65536"/>
              <a:gd name="T11" fmla="*/ 0 60000 65536"/>
              <a:gd name="T12" fmla="*/ 0 w 1042"/>
              <a:gd name="T13" fmla="*/ 0 h 733"/>
              <a:gd name="T14" fmla="*/ 1042 w 1042"/>
              <a:gd name="T15" fmla="*/ 733 h 7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2" h="733">
                <a:moveTo>
                  <a:pt x="0" y="0"/>
                </a:moveTo>
                <a:lnTo>
                  <a:pt x="82" y="0"/>
                </a:lnTo>
                <a:lnTo>
                  <a:pt x="82" y="733"/>
                </a:lnTo>
                <a:lnTo>
                  <a:pt x="1042" y="733"/>
                </a:ln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4500563" y="1839913"/>
            <a:ext cx="1660525" cy="403225"/>
          </a:xfrm>
          <a:custGeom>
            <a:avLst/>
            <a:gdLst>
              <a:gd name="T0" fmla="*/ 0 w 1046"/>
              <a:gd name="T1" fmla="*/ 0 h 254"/>
              <a:gd name="T2" fmla="*/ 2147483647 w 1046"/>
              <a:gd name="T3" fmla="*/ 0 h 254"/>
              <a:gd name="T4" fmla="*/ 2147483647 w 1046"/>
              <a:gd name="T5" fmla="*/ 2147483647 h 254"/>
              <a:gd name="T6" fmla="*/ 2147483647 w 1046"/>
              <a:gd name="T7" fmla="*/ 2147483647 h 254"/>
              <a:gd name="T8" fmla="*/ 0 60000 65536"/>
              <a:gd name="T9" fmla="*/ 0 60000 65536"/>
              <a:gd name="T10" fmla="*/ 0 60000 65536"/>
              <a:gd name="T11" fmla="*/ 0 60000 65536"/>
              <a:gd name="T12" fmla="*/ 0 w 1046"/>
              <a:gd name="T13" fmla="*/ 0 h 254"/>
              <a:gd name="T14" fmla="*/ 1046 w 1046"/>
              <a:gd name="T15" fmla="*/ 254 h 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6" h="254">
                <a:moveTo>
                  <a:pt x="0" y="0"/>
                </a:moveTo>
                <a:lnTo>
                  <a:pt x="82" y="0"/>
                </a:lnTo>
                <a:lnTo>
                  <a:pt x="82" y="254"/>
                </a:lnTo>
                <a:lnTo>
                  <a:pt x="1046" y="254"/>
                </a:lnTo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8" name="Rectangle 2"/>
          <p:cNvSpPr>
            <a:spLocks noChangeArrowheads="1"/>
          </p:cNvSpPr>
          <p:nvPr/>
        </p:nvSpPr>
        <p:spPr bwMode="auto">
          <a:xfrm>
            <a:off x="684213" y="404664"/>
            <a:ext cx="7921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Способы развития персонала</a:t>
            </a:r>
            <a:endParaRPr lang="en-US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7417" name="AutoShape 11"/>
          <p:cNvSpPr>
            <a:spLocks noChangeAspect="1" noChangeArrowheads="1" noTextEdit="1"/>
          </p:cNvSpPr>
          <p:nvPr/>
        </p:nvSpPr>
        <p:spPr bwMode="auto">
          <a:xfrm>
            <a:off x="1258888" y="1125538"/>
            <a:ext cx="62912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2268538" y="1484313"/>
            <a:ext cx="2243137" cy="760412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19" name="Rectangle 16"/>
          <p:cNvSpPr>
            <a:spLocks noChangeArrowheads="1"/>
          </p:cNvSpPr>
          <p:nvPr/>
        </p:nvSpPr>
        <p:spPr bwMode="auto">
          <a:xfrm>
            <a:off x="2339975" y="1628775"/>
            <a:ext cx="523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7420" name="Rectangle 17"/>
          <p:cNvSpPr>
            <a:spLocks noChangeArrowheads="1"/>
          </p:cNvSpPr>
          <p:nvPr/>
        </p:nvSpPr>
        <p:spPr bwMode="auto">
          <a:xfrm>
            <a:off x="2987675" y="1695450"/>
            <a:ext cx="971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ahoma" pitchFamily="34" charset="0"/>
              </a:rPr>
              <a:t>РАЗВИТИЕ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5459413" y="1201738"/>
            <a:ext cx="2211387" cy="519112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22" name="Rectangle 21"/>
          <p:cNvSpPr>
            <a:spLocks noChangeArrowheads="1"/>
          </p:cNvSpPr>
          <p:nvPr/>
        </p:nvSpPr>
        <p:spPr bwMode="auto">
          <a:xfrm>
            <a:off x="5459413" y="1201738"/>
            <a:ext cx="2208212" cy="519112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23" name="Rectangle 24"/>
          <p:cNvSpPr>
            <a:spLocks noChangeArrowheads="1"/>
          </p:cNvSpPr>
          <p:nvPr/>
        </p:nvSpPr>
        <p:spPr bwMode="auto">
          <a:xfrm>
            <a:off x="5867400" y="1341438"/>
            <a:ext cx="15065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ahoma" pitchFamily="34" charset="0"/>
              </a:rPr>
              <a:t>САМОРАЗВИТИЕ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7424" name="Rectangle 27"/>
          <p:cNvSpPr>
            <a:spLocks noChangeArrowheads="1"/>
          </p:cNvSpPr>
          <p:nvPr/>
        </p:nvSpPr>
        <p:spPr bwMode="auto">
          <a:xfrm>
            <a:off x="5446713" y="3530600"/>
            <a:ext cx="2243137" cy="755650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25" name="Rectangle 28"/>
          <p:cNvSpPr>
            <a:spLocks noChangeArrowheads="1"/>
          </p:cNvSpPr>
          <p:nvPr/>
        </p:nvSpPr>
        <p:spPr bwMode="auto">
          <a:xfrm>
            <a:off x="5435600" y="3500438"/>
            <a:ext cx="2232025" cy="833437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26" name="Rectangle 31"/>
          <p:cNvSpPr>
            <a:spLocks noChangeArrowheads="1"/>
          </p:cNvSpPr>
          <p:nvPr/>
        </p:nvSpPr>
        <p:spPr bwMode="auto">
          <a:xfrm>
            <a:off x="5543550" y="3776247"/>
            <a:ext cx="2009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НАСТАВНИЧЕСТВО 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17427" name="Rectangle 36"/>
          <p:cNvSpPr>
            <a:spLocks noChangeArrowheads="1"/>
          </p:cNvSpPr>
          <p:nvPr/>
        </p:nvSpPr>
        <p:spPr bwMode="auto">
          <a:xfrm>
            <a:off x="5446713" y="4459288"/>
            <a:ext cx="2243137" cy="517525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28" name="Rectangle 37"/>
          <p:cNvSpPr>
            <a:spLocks noChangeArrowheads="1"/>
          </p:cNvSpPr>
          <p:nvPr/>
        </p:nvSpPr>
        <p:spPr bwMode="auto">
          <a:xfrm>
            <a:off x="5446713" y="4459288"/>
            <a:ext cx="2220912" cy="517525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29" name="Rectangle 40"/>
          <p:cNvSpPr>
            <a:spLocks noChangeArrowheads="1"/>
          </p:cNvSpPr>
          <p:nvPr/>
        </p:nvSpPr>
        <p:spPr bwMode="auto">
          <a:xfrm>
            <a:off x="5905500" y="4606925"/>
            <a:ext cx="1465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ahoma" pitchFamily="34" charset="0"/>
              </a:rPr>
              <a:t>СТАЖИРОВКИ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7430" name="Rectangle 43"/>
          <p:cNvSpPr>
            <a:spLocks noChangeArrowheads="1"/>
          </p:cNvSpPr>
          <p:nvPr/>
        </p:nvSpPr>
        <p:spPr bwMode="auto">
          <a:xfrm>
            <a:off x="5459413" y="2722563"/>
            <a:ext cx="2244725" cy="517525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31" name="Rectangle 44"/>
          <p:cNvSpPr>
            <a:spLocks noChangeArrowheads="1"/>
          </p:cNvSpPr>
          <p:nvPr/>
        </p:nvSpPr>
        <p:spPr bwMode="auto">
          <a:xfrm>
            <a:off x="5459413" y="2722563"/>
            <a:ext cx="2208212" cy="517525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32" name="Rectangle 47"/>
          <p:cNvSpPr>
            <a:spLocks noChangeArrowheads="1"/>
          </p:cNvSpPr>
          <p:nvPr/>
        </p:nvSpPr>
        <p:spPr bwMode="auto">
          <a:xfrm>
            <a:off x="5651500" y="2852738"/>
            <a:ext cx="19351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ahoma" pitchFamily="34" charset="0"/>
              </a:rPr>
              <a:t>РАБОТА В ПРОЕКТАХ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7433" name="Rectangle 50"/>
          <p:cNvSpPr>
            <a:spLocks noChangeArrowheads="1"/>
          </p:cNvSpPr>
          <p:nvPr/>
        </p:nvSpPr>
        <p:spPr bwMode="auto">
          <a:xfrm>
            <a:off x="5446713" y="5235575"/>
            <a:ext cx="2243137" cy="517525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34" name="Rectangle 51"/>
          <p:cNvSpPr>
            <a:spLocks noChangeArrowheads="1"/>
          </p:cNvSpPr>
          <p:nvPr/>
        </p:nvSpPr>
        <p:spPr bwMode="auto">
          <a:xfrm>
            <a:off x="5446713" y="5235575"/>
            <a:ext cx="2220912" cy="517525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35" name="Rectangle 54"/>
          <p:cNvSpPr>
            <a:spLocks noChangeArrowheads="1"/>
          </p:cNvSpPr>
          <p:nvPr/>
        </p:nvSpPr>
        <p:spPr bwMode="auto">
          <a:xfrm>
            <a:off x="5940425" y="5300663"/>
            <a:ext cx="1350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ahoma" pitchFamily="34" charset="0"/>
              </a:rPr>
              <a:t>ИСПОЛНЕНИЕ 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7436" name="Rectangle 55"/>
          <p:cNvSpPr>
            <a:spLocks noChangeArrowheads="1"/>
          </p:cNvSpPr>
          <p:nvPr/>
        </p:nvSpPr>
        <p:spPr bwMode="auto">
          <a:xfrm>
            <a:off x="5838825" y="5484813"/>
            <a:ext cx="15065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ahoma" pitchFamily="34" charset="0"/>
              </a:rPr>
              <a:t>ОБЯЗАННОСТЕЙ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7437" name="Rectangle 58"/>
          <p:cNvSpPr>
            <a:spLocks noChangeArrowheads="1"/>
          </p:cNvSpPr>
          <p:nvPr/>
        </p:nvSpPr>
        <p:spPr bwMode="auto">
          <a:xfrm>
            <a:off x="5465763" y="1962150"/>
            <a:ext cx="2205037" cy="517525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38" name="Rectangle 59"/>
          <p:cNvSpPr>
            <a:spLocks noChangeArrowheads="1"/>
          </p:cNvSpPr>
          <p:nvPr/>
        </p:nvSpPr>
        <p:spPr bwMode="auto">
          <a:xfrm>
            <a:off x="5435600" y="1962150"/>
            <a:ext cx="2232025" cy="517525"/>
          </a:xfrm>
          <a:prstGeom prst="rect">
            <a:avLst/>
          </a:prstGeom>
          <a:solidFill>
            <a:schemeClr val="bg1"/>
          </a:solidFill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400">
              <a:latin typeface="Tahoma" pitchFamily="34" charset="0"/>
            </a:endParaRPr>
          </a:p>
        </p:txBody>
      </p:sp>
      <p:sp>
        <p:nvSpPr>
          <p:cNvPr id="17439" name="Rectangle 62"/>
          <p:cNvSpPr>
            <a:spLocks noChangeArrowheads="1"/>
          </p:cNvSpPr>
          <p:nvPr/>
        </p:nvSpPr>
        <p:spPr bwMode="auto">
          <a:xfrm>
            <a:off x="5940425" y="1989138"/>
            <a:ext cx="1325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ahoma" pitchFamily="34" charset="0"/>
              </a:rPr>
              <a:t>ОБУЧАЮЩИЕ 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7440" name="Rectangle 63"/>
          <p:cNvSpPr>
            <a:spLocks noChangeArrowheads="1"/>
          </p:cNvSpPr>
          <p:nvPr/>
        </p:nvSpPr>
        <p:spPr bwMode="auto">
          <a:xfrm>
            <a:off x="5902325" y="2214563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ahoma" pitchFamily="34" charset="0"/>
              </a:rPr>
              <a:t>МЕРОПРИЯТИЯ</a:t>
            </a:r>
            <a:endParaRPr lang="ru-RU" sz="1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2040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4562905" y="-23214"/>
            <a:ext cx="4578104" cy="685800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15974" y="-24435"/>
            <a:ext cx="4636605" cy="6882435"/>
          </a:xfrm>
          <a:prstGeom prst="rect">
            <a:avLst/>
          </a:prstGeom>
        </p:spPr>
      </p:pic>
      <p:sp>
        <p:nvSpPr>
          <p:cNvPr id="6147" name="Text Box 24"/>
          <p:cNvSpPr txBox="1">
            <a:spLocks noChangeArrowheads="1"/>
          </p:cNvSpPr>
          <p:nvPr/>
        </p:nvSpPr>
        <p:spPr bwMode="auto">
          <a:xfrm>
            <a:off x="395536" y="1340768"/>
            <a:ext cx="8424936" cy="4893647"/>
          </a:xfrm>
          <a:prstGeom prst="rect">
            <a:avLst/>
          </a:prstGeom>
          <a:noFill/>
          <a:ln w="34925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00"/>
                </a:solidFill>
              </a:rPr>
              <a:t>УЧЕБНЫЙ ЦЕНТР</a:t>
            </a: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 rot="10800000">
            <a:off x="2987824" y="3284984"/>
            <a:ext cx="560385" cy="1016480"/>
          </a:xfrm>
          <a:prstGeom prst="downArrow">
            <a:avLst>
              <a:gd name="adj1" fmla="val 50000"/>
              <a:gd name="adj2" fmla="val 62688"/>
            </a:avLst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pPr algn="l"/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1835696" y="4797152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Новый сотрудник</a:t>
            </a:r>
          </a:p>
        </p:txBody>
      </p:sp>
      <p:sp>
        <p:nvSpPr>
          <p:cNvPr id="6154" name="Rectangle 13"/>
          <p:cNvSpPr>
            <a:spLocks noChangeArrowheads="1"/>
          </p:cNvSpPr>
          <p:nvPr/>
        </p:nvSpPr>
        <p:spPr bwMode="auto">
          <a:xfrm>
            <a:off x="4716016" y="4725144"/>
            <a:ext cx="28803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800" b="1" dirty="0">
                <a:solidFill>
                  <a:srgbClr val="000000"/>
                </a:solidFill>
              </a:rPr>
              <a:t>Прикрепление к наставнику</a:t>
            </a:r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0" y="0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/>
            <a:r>
              <a:rPr lang="ru-RU" sz="3600" b="1" dirty="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Мастер-наставничество</a:t>
            </a:r>
            <a:r>
              <a:rPr lang="ru-RU" sz="3600" b="1" dirty="0">
                <a:solidFill>
                  <a:srgbClr val="000000"/>
                </a:solidFill>
                <a:latin typeface="Times New Roman CYR" charset="-52"/>
              </a:rPr>
              <a:t>, </a:t>
            </a: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</a:rPr>
              <a:t>как</a:t>
            </a:r>
            <a:r>
              <a:rPr lang="en-US" sz="3600" b="1" dirty="0" smtClean="0">
                <a:solidFill>
                  <a:srgbClr val="000000"/>
                </a:solidFill>
                <a:latin typeface="Times New Roman CYR" charset="-52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</a:rPr>
              <a:t>элемент </a:t>
            </a:r>
            <a:r>
              <a:rPr lang="ru-RU" sz="3600" b="1" dirty="0">
                <a:solidFill>
                  <a:srgbClr val="000000"/>
                </a:solidFill>
                <a:latin typeface="Times New Roman CYR" charset="-52"/>
              </a:rPr>
              <a:t>корпоративного обучения </a:t>
            </a:r>
          </a:p>
        </p:txBody>
      </p:sp>
      <p:sp>
        <p:nvSpPr>
          <p:cNvPr id="6160" name="AutoShape 20"/>
          <p:cNvSpPr>
            <a:spLocks noChangeArrowheads="1"/>
          </p:cNvSpPr>
          <p:nvPr/>
        </p:nvSpPr>
        <p:spPr bwMode="auto">
          <a:xfrm flipH="1">
            <a:off x="4644008" y="3429000"/>
            <a:ext cx="576064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6161" name="Rectangle 21"/>
          <p:cNvSpPr>
            <a:spLocks noChangeArrowheads="1"/>
          </p:cNvSpPr>
          <p:nvPr/>
        </p:nvSpPr>
        <p:spPr bwMode="auto">
          <a:xfrm>
            <a:off x="3203848" y="2276872"/>
            <a:ext cx="237626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Аттестация мастер наставника</a:t>
            </a:r>
          </a:p>
        </p:txBody>
      </p:sp>
      <p:sp>
        <p:nvSpPr>
          <p:cNvPr id="6162" name="Rectangle 22"/>
          <p:cNvSpPr>
            <a:spLocks noChangeArrowheads="1"/>
          </p:cNvSpPr>
          <p:nvPr/>
        </p:nvSpPr>
        <p:spPr bwMode="auto">
          <a:xfrm>
            <a:off x="5940152" y="2276872"/>
            <a:ext cx="259005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800" b="1" dirty="0">
                <a:solidFill>
                  <a:srgbClr val="000000"/>
                </a:solidFill>
              </a:rPr>
              <a:t>Аттестация работника</a:t>
            </a:r>
          </a:p>
        </p:txBody>
      </p:sp>
      <p:sp>
        <p:nvSpPr>
          <p:cNvPr id="6163" name="AutoShape 23"/>
          <p:cNvSpPr>
            <a:spLocks noChangeArrowheads="1"/>
          </p:cNvSpPr>
          <p:nvPr/>
        </p:nvSpPr>
        <p:spPr bwMode="auto">
          <a:xfrm flipH="1" flipV="1">
            <a:off x="6948264" y="3284984"/>
            <a:ext cx="576064" cy="113042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/>
          <a:lstStyle/>
          <a:p>
            <a:pPr algn="l"/>
            <a:endParaRPr lang="ru-RU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7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1400" dirty="0"/>
          </a:p>
          <a:p>
            <a:pPr eaLnBrk="1" hangingPunct="1"/>
            <a:endParaRPr lang="ru-RU" sz="14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16016" y="260648"/>
            <a:ext cx="37444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 CYR" charset="-52"/>
              </a:rPr>
              <a:t>Мотивация 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Times New Roman CYR" charset="-52"/>
            </a:endParaRPr>
          </a:p>
          <a:p>
            <a:pPr marL="342900" indent="-342900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 CYR" charset="-52"/>
              </a:rPr>
              <a:t>наставничества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 CYR" charset="-52"/>
            </a:endParaRPr>
          </a:p>
        </p:txBody>
      </p:sp>
      <p:sp>
        <p:nvSpPr>
          <p:cNvPr id="7173" name="AutoShape 19"/>
          <p:cNvSpPr>
            <a:spLocks noChangeArrowheads="1"/>
          </p:cNvSpPr>
          <p:nvPr/>
        </p:nvSpPr>
        <p:spPr bwMode="auto">
          <a:xfrm rot="-7445473">
            <a:off x="7165181" y="3045619"/>
            <a:ext cx="376238" cy="1143000"/>
          </a:xfrm>
          <a:prstGeom prst="downArrow">
            <a:avLst>
              <a:gd name="adj1" fmla="val 50000"/>
              <a:gd name="adj2" fmla="val 75949"/>
            </a:avLst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pPr algn="l"/>
            <a:endParaRPr lang="ru-RU" sz="1200" b="1"/>
          </a:p>
        </p:txBody>
      </p:sp>
      <p:sp>
        <p:nvSpPr>
          <p:cNvPr id="7174" name="AutoShape 20"/>
          <p:cNvSpPr>
            <a:spLocks noChangeArrowheads="1"/>
          </p:cNvSpPr>
          <p:nvPr/>
        </p:nvSpPr>
        <p:spPr bwMode="auto">
          <a:xfrm rot="-3172171">
            <a:off x="7108031" y="4253707"/>
            <a:ext cx="422275" cy="1058862"/>
          </a:xfrm>
          <a:prstGeom prst="downArrow">
            <a:avLst>
              <a:gd name="adj1" fmla="val 50000"/>
              <a:gd name="adj2" fmla="val 62688"/>
            </a:avLst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pPr algn="l"/>
            <a:endParaRPr lang="ru-RU" sz="1200" b="1"/>
          </a:p>
        </p:txBody>
      </p: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76200" y="30480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600" b="1">
                <a:solidFill>
                  <a:schemeClr val="tx2"/>
                </a:solidFill>
              </a:rPr>
              <a:t>Новый сотрудник</a:t>
            </a:r>
          </a:p>
        </p:txBody>
      </p:sp>
      <p:pic>
        <p:nvPicPr>
          <p:cNvPr id="7176" name="Picture 23" descr="C:\ANTON\Семинар в Бизнес-мастере\Наставничество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1257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28"/>
          <p:cNvSpPr>
            <a:spLocks noChangeArrowheads="1"/>
          </p:cNvSpPr>
          <p:nvPr/>
        </p:nvSpPr>
        <p:spPr bwMode="auto">
          <a:xfrm>
            <a:off x="5334000" y="3962400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800" b="1" dirty="0">
                <a:solidFill>
                  <a:schemeClr val="tx2"/>
                </a:solidFill>
              </a:rPr>
              <a:t>Аттестация сотрудника</a:t>
            </a:r>
          </a:p>
        </p:txBody>
      </p:sp>
      <p:sp>
        <p:nvSpPr>
          <p:cNvPr id="7178" name="AutoShape 31"/>
          <p:cNvSpPr>
            <a:spLocks noChangeArrowheads="1"/>
          </p:cNvSpPr>
          <p:nvPr/>
        </p:nvSpPr>
        <p:spPr bwMode="auto">
          <a:xfrm rot="16200000" flipH="1">
            <a:off x="3009900" y="40005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pPr algn="l"/>
            <a:endParaRPr lang="ru-RU" sz="1200" b="1"/>
          </a:p>
        </p:txBody>
      </p:sp>
      <p:sp>
        <p:nvSpPr>
          <p:cNvPr id="7179" name="Rectangle 36"/>
          <p:cNvSpPr>
            <a:spLocks noChangeArrowheads="1"/>
          </p:cNvSpPr>
          <p:nvPr/>
        </p:nvSpPr>
        <p:spPr bwMode="auto">
          <a:xfrm>
            <a:off x="3238500" y="2895600"/>
            <a:ext cx="1562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600" b="1" dirty="0">
                <a:solidFill>
                  <a:schemeClr val="tx2"/>
                </a:solidFill>
              </a:rPr>
              <a:t>Стажировка (наставник</a:t>
            </a:r>
            <a:r>
              <a:rPr lang="ru-RU" sz="1600" b="1" dirty="0" smtClean="0">
                <a:solidFill>
                  <a:schemeClr val="tx2"/>
                </a:solidFill>
              </a:rPr>
              <a:t>+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сотрудник</a:t>
            </a:r>
            <a:r>
              <a:rPr lang="ru-RU" sz="1600" b="1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7180" name="Picture 38" descr="C:\ANTON\Семинар в Бизнес-мастере\Наставничество\идущ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53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AutoShape 24"/>
          <p:cNvSpPr>
            <a:spLocks noChangeArrowheads="1"/>
          </p:cNvSpPr>
          <p:nvPr/>
        </p:nvSpPr>
        <p:spPr bwMode="auto">
          <a:xfrm rot="16200000" flipH="1">
            <a:off x="1028700" y="40005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pPr algn="l"/>
            <a:endParaRPr lang="ru-RU" sz="1200" b="1"/>
          </a:p>
        </p:txBody>
      </p:sp>
      <p:sp>
        <p:nvSpPr>
          <p:cNvPr id="7182" name="AutoShape 40"/>
          <p:cNvSpPr>
            <a:spLocks noChangeArrowheads="1"/>
          </p:cNvSpPr>
          <p:nvPr/>
        </p:nvSpPr>
        <p:spPr bwMode="auto">
          <a:xfrm rot="16200000" flipH="1">
            <a:off x="4838700" y="40005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pPr algn="l"/>
            <a:endParaRPr lang="ru-RU" sz="1200" b="1"/>
          </a:p>
        </p:txBody>
      </p:sp>
      <p:sp>
        <p:nvSpPr>
          <p:cNvPr id="7183" name="AutoShape 42"/>
          <p:cNvSpPr>
            <a:spLocks noChangeArrowheads="1"/>
          </p:cNvSpPr>
          <p:nvPr/>
        </p:nvSpPr>
        <p:spPr bwMode="auto">
          <a:xfrm flipH="1" flipV="1">
            <a:off x="1524000" y="4800600"/>
            <a:ext cx="4953000" cy="914400"/>
          </a:xfrm>
          <a:prstGeom prst="curvedDownArrow">
            <a:avLst>
              <a:gd name="adj1" fmla="val 41628"/>
              <a:gd name="adj2" fmla="val 151968"/>
              <a:gd name="adj3" fmla="val 55037"/>
            </a:avLst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/>
          <a:lstStyle/>
          <a:p>
            <a:endParaRPr lang="ru-RU"/>
          </a:p>
        </p:txBody>
      </p:sp>
      <p:pic>
        <p:nvPicPr>
          <p:cNvPr id="7184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2438400"/>
            <a:ext cx="958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45" descr="C:\ANTON\Семинар в Бизнес-мастере\Наставничество\идущ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4724400"/>
            <a:ext cx="53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958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9" descr="C:\ANTON\Семинар в Бизнес-мастере\Наставничество\идущ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Rectangle 47"/>
          <p:cNvSpPr>
            <a:spLocks noChangeArrowheads="1"/>
          </p:cNvSpPr>
          <p:nvPr/>
        </p:nvSpPr>
        <p:spPr bwMode="auto">
          <a:xfrm>
            <a:off x="7162800" y="3962400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600" b="1" dirty="0">
                <a:solidFill>
                  <a:schemeClr val="tx2"/>
                </a:solidFill>
              </a:rPr>
              <a:t>Успешное прохождение аттестации</a:t>
            </a:r>
          </a:p>
        </p:txBody>
      </p:sp>
      <p:sp>
        <p:nvSpPr>
          <p:cNvPr id="7189" name="Rectangle 48"/>
          <p:cNvSpPr>
            <a:spLocks noChangeArrowheads="1"/>
          </p:cNvSpPr>
          <p:nvPr/>
        </p:nvSpPr>
        <p:spPr bwMode="auto">
          <a:xfrm>
            <a:off x="3505201" y="5257800"/>
            <a:ext cx="16001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600" b="1" dirty="0">
                <a:solidFill>
                  <a:schemeClr val="tx2"/>
                </a:solidFill>
              </a:rPr>
              <a:t>Неуспешное прохождение аттестации</a:t>
            </a:r>
          </a:p>
        </p:txBody>
      </p:sp>
      <p:sp>
        <p:nvSpPr>
          <p:cNvPr id="7190" name="Rectangle 49"/>
          <p:cNvSpPr>
            <a:spLocks noChangeArrowheads="1"/>
          </p:cNvSpPr>
          <p:nvPr/>
        </p:nvSpPr>
        <p:spPr bwMode="auto">
          <a:xfrm>
            <a:off x="7467600" y="18288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600" b="1">
                <a:solidFill>
                  <a:schemeClr val="tx2"/>
                </a:solidFill>
              </a:rPr>
              <a:t>Бонус наставнику</a:t>
            </a:r>
          </a:p>
        </p:txBody>
      </p:sp>
      <p:sp>
        <p:nvSpPr>
          <p:cNvPr id="7191" name="Rectangle 50"/>
          <p:cNvSpPr>
            <a:spLocks noChangeArrowheads="1"/>
          </p:cNvSpPr>
          <p:nvPr/>
        </p:nvSpPr>
        <p:spPr bwMode="auto">
          <a:xfrm>
            <a:off x="7315200" y="57912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600" b="1">
                <a:solidFill>
                  <a:schemeClr val="tx2"/>
                </a:solidFill>
              </a:rPr>
              <a:t>Бонус сотруднику</a:t>
            </a:r>
          </a:p>
        </p:txBody>
      </p:sp>
      <p:sp>
        <p:nvSpPr>
          <p:cNvPr id="7192" name="Rectangle 51"/>
          <p:cNvSpPr>
            <a:spLocks noChangeArrowheads="1"/>
          </p:cNvSpPr>
          <p:nvPr/>
        </p:nvSpPr>
        <p:spPr bwMode="auto">
          <a:xfrm>
            <a:off x="3502981" y="1790699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600" b="1" dirty="0">
                <a:solidFill>
                  <a:schemeClr val="tx2"/>
                </a:solidFill>
              </a:rPr>
              <a:t>Статусное выделение наставника</a:t>
            </a:r>
          </a:p>
        </p:txBody>
      </p:sp>
      <p:sp>
        <p:nvSpPr>
          <p:cNvPr id="7193" name="Rectangle 52"/>
          <p:cNvSpPr>
            <a:spLocks noChangeArrowheads="1"/>
          </p:cNvSpPr>
          <p:nvPr/>
        </p:nvSpPr>
        <p:spPr bwMode="auto">
          <a:xfrm>
            <a:off x="1524000" y="17526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800" b="1">
                <a:solidFill>
                  <a:schemeClr val="tx2"/>
                </a:solidFill>
              </a:rPr>
              <a:t>Аттестация наставника</a:t>
            </a:r>
          </a:p>
        </p:txBody>
      </p:sp>
      <p:sp>
        <p:nvSpPr>
          <p:cNvPr id="7194" name="Text Box 53"/>
          <p:cNvSpPr txBox="1">
            <a:spLocks noChangeArrowheads="1"/>
          </p:cNvSpPr>
          <p:nvPr/>
        </p:nvSpPr>
        <p:spPr bwMode="auto">
          <a:xfrm>
            <a:off x="1600200" y="838200"/>
            <a:ext cx="1295400" cy="3956050"/>
          </a:xfrm>
          <a:prstGeom prst="rect">
            <a:avLst/>
          </a:prstGeom>
          <a:noFill/>
          <a:ln w="34925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400" b="1">
                <a:solidFill>
                  <a:schemeClr val="accent2"/>
                </a:solidFill>
              </a:rPr>
              <a:t>УЧЕБНЫЙ ЦЕНТР</a:t>
            </a: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  <a:p>
            <a:pPr eaLnBrk="1" hangingPunct="1"/>
            <a:endParaRPr lang="ru-RU" sz="1400" b="1">
              <a:solidFill>
                <a:schemeClr val="accent2"/>
              </a:solidFill>
            </a:endParaRPr>
          </a:p>
        </p:txBody>
      </p:sp>
      <p:sp>
        <p:nvSpPr>
          <p:cNvPr id="7195" name="AutoShape 54"/>
          <p:cNvSpPr>
            <a:spLocks noChangeArrowheads="1"/>
          </p:cNvSpPr>
          <p:nvPr/>
        </p:nvSpPr>
        <p:spPr bwMode="auto">
          <a:xfrm flipH="1">
            <a:off x="3886200" y="2438400"/>
            <a:ext cx="457200" cy="458788"/>
          </a:xfrm>
          <a:prstGeom prst="downArrow">
            <a:avLst>
              <a:gd name="adj1" fmla="val 50000"/>
              <a:gd name="adj2" fmla="val 25087"/>
            </a:avLst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ru-RU" sz="1200" b="1"/>
          </a:p>
        </p:txBody>
      </p:sp>
      <p:sp>
        <p:nvSpPr>
          <p:cNvPr id="7196" name="AutoShape 55"/>
          <p:cNvSpPr>
            <a:spLocks noChangeArrowheads="1"/>
          </p:cNvSpPr>
          <p:nvPr/>
        </p:nvSpPr>
        <p:spPr bwMode="auto">
          <a:xfrm rot="16200000" flipH="1">
            <a:off x="3009900" y="17907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pPr algn="l"/>
            <a:endParaRPr lang="ru-RU" sz="1200" b="1"/>
          </a:p>
        </p:txBody>
      </p:sp>
    </p:spTree>
    <p:extLst>
      <p:ext uri="{BB962C8B-B14F-4D97-AF65-F5344CB8AC3E}">
        <p14:creationId xmlns:p14="http://schemas.microsoft.com/office/powerpoint/2010/main" val="20386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1"/>
            <a:ext cx="9144000" cy="683735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2232248" cy="3068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3366"/>
                </a:solidFill>
              </a:rPr>
              <a:t>«…мы хотим ввести систему наставничества. Сейчас молодой человек приходит в ординатуру в учреждение. По окончании курса в этом учреждении собирается комиссия и проводит экзамен. А что такое система наставничества? Медицинская ассоциация – хирургов, педиатров и т.д. – выбирает наставников, которым доверяет обучение. И молодой человек прикрепляется не просто к учреждению, а к конкретному наставнику. И он с ним два-три года учится, работает, наставник доводит его до своего уровня. Когда цикл окончен, молодой специалист сдает экзамены, но не в том учреждении, где проходил обучение, а комиссии, созданной профессиональной ассоциацией.»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789040"/>
            <a:ext cx="63367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660066"/>
                </a:solidFill>
                <a:latin typeface="Times New Roman" pitchFamily="18" charset="0"/>
              </a:rPr>
              <a:t>Леонид Рошаль </a:t>
            </a:r>
          </a:p>
          <a:p>
            <a:pPr algn="r"/>
            <a:r>
              <a:rPr lang="ru-RU" b="1" i="1" dirty="0">
                <a:solidFill>
                  <a:srgbClr val="660066"/>
                </a:solidFill>
                <a:latin typeface="Times New Roman" pitchFamily="18" charset="0"/>
              </a:rPr>
              <a:t>президент Национальной медицинской палаты, профессор, доктор медицинских наук, </a:t>
            </a:r>
          </a:p>
          <a:p>
            <a:pPr algn="r"/>
            <a:r>
              <a:rPr lang="ru-RU" b="1" i="1" dirty="0">
                <a:solidFill>
                  <a:srgbClr val="660066"/>
                </a:solidFill>
                <a:latin typeface="Times New Roman" pitchFamily="18" charset="0"/>
              </a:rPr>
              <a:t>директор НИИ неотложной детской хирургии и травматологии,</a:t>
            </a:r>
          </a:p>
          <a:p>
            <a:pPr algn="r"/>
            <a:r>
              <a:rPr lang="ru-RU" b="1" i="1" dirty="0">
                <a:solidFill>
                  <a:srgbClr val="660066"/>
                </a:solidFill>
                <a:latin typeface="Times New Roman" pitchFamily="18" charset="0"/>
              </a:rPr>
              <a:t> эксперт Всемирной организации здравоохранения, член комиссии по правам человека</a:t>
            </a:r>
          </a:p>
          <a:p>
            <a:pPr algn="r"/>
            <a:r>
              <a:rPr lang="ru-RU" b="1" i="1" dirty="0">
                <a:solidFill>
                  <a:srgbClr val="660066"/>
                </a:solidFill>
                <a:latin typeface="Times New Roman" pitchFamily="18" charset="0"/>
              </a:rPr>
              <a:t> при Президенте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78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827" name="AutoShape 3"/>
          <p:cNvSpPr>
            <a:spLocks noChangeArrowheads="1"/>
          </p:cNvSpPr>
          <p:nvPr/>
        </p:nvSpPr>
        <p:spPr bwMode="auto">
          <a:xfrm>
            <a:off x="3779912" y="4221088"/>
            <a:ext cx="5184576" cy="1872208"/>
          </a:xfrm>
          <a:prstGeom prst="roundRect">
            <a:avLst>
              <a:gd name="adj" fmla="val 16667"/>
            </a:avLst>
          </a:prstGeom>
          <a:solidFill>
            <a:srgbClr val="FFFF99">
              <a:alpha val="77647"/>
            </a:srgbClr>
          </a:solidFill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i="1" dirty="0">
                <a:solidFill>
                  <a:srgbClr val="660066"/>
                </a:solidFill>
                <a:latin typeface="Times New Roman" pitchFamily="18" charset="0"/>
              </a:rPr>
              <a:t>О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</a:rPr>
              <a:t>прошено </a:t>
            </a:r>
            <a:r>
              <a:rPr lang="ru-RU" sz="2800" b="1" i="1" u="sng" dirty="0" smtClean="0">
                <a:solidFill>
                  <a:srgbClr val="660066"/>
                </a:solidFill>
                <a:latin typeface="Times New Roman" pitchFamily="18" charset="0"/>
              </a:rPr>
              <a:t>1268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</a:rPr>
              <a:t> молодых врачей, представляющих </a:t>
            </a:r>
            <a:r>
              <a:rPr lang="ru-RU" sz="2800" b="1" i="1" u="sng" dirty="0" smtClean="0">
                <a:solidFill>
                  <a:srgbClr val="660066"/>
                </a:solidFill>
                <a:latin typeface="Times New Roman" pitchFamily="18" charset="0"/>
              </a:rPr>
              <a:t>45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</a:rPr>
              <a:t> лечебных учреждения Республики Беларусь различного уровня подчинения и профиля. </a:t>
            </a:r>
            <a:endParaRPr lang="ru-RU" sz="2400" b="1" i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Sony\Desktop\0202.jpg"/>
          <p:cNvPicPr>
            <a:picLocks noChangeAspect="1" noChangeArrowheads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933056"/>
            <a:ext cx="3629263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92696"/>
            <a:ext cx="8604448" cy="3108544"/>
          </a:xfrm>
          <a:prstGeom prst="rec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3366"/>
                </a:solidFill>
              </a:rPr>
              <a:t> </a:t>
            </a:r>
            <a:endParaRPr lang="en-US" sz="2800" b="1" i="1" dirty="0" smtClean="0">
              <a:solidFill>
                <a:srgbClr val="003366"/>
              </a:solidFill>
            </a:endParaRPr>
          </a:p>
          <a:p>
            <a:pPr algn="ctr"/>
            <a:r>
              <a:rPr lang="ru-RU" sz="2800" dirty="0" smtClean="0"/>
              <a:t>Республиканским </a:t>
            </a:r>
            <a:r>
              <a:rPr lang="ru-RU" sz="2800" dirty="0"/>
              <a:t>комитетом Белорусского профсоюза работников здравоохранения при методической поддержке  Института социологии НАН Беларуси был проведен </a:t>
            </a:r>
            <a:r>
              <a:rPr lang="ru-RU" sz="2800" b="1" u="sng" dirty="0"/>
              <a:t>республиканский социологический опрос</a:t>
            </a:r>
            <a:r>
              <a:rPr lang="ru-RU" sz="2800" dirty="0"/>
              <a:t>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«Профессиональная адаптация, трудовая мотивация и социальная защищенность молодого врача»</a:t>
            </a:r>
          </a:p>
        </p:txBody>
      </p:sp>
    </p:spTree>
    <p:extLst>
      <p:ext uri="{BB962C8B-B14F-4D97-AF65-F5344CB8AC3E}">
        <p14:creationId xmlns:p14="http://schemas.microsoft.com/office/powerpoint/2010/main" val="102469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076670"/>
              </p:ext>
            </p:extLst>
          </p:nvPr>
        </p:nvGraphicFramePr>
        <p:xfrm>
          <a:off x="0" y="1556792"/>
          <a:ext cx="9082794" cy="296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548140" y="4517261"/>
            <a:ext cx="969214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09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20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адаптация к работе в коллективе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09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20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воспитание самостоятельности и независимости в работе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09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20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формирование коммуникативной компетентности в отношениях с пациентом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09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20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– осознание своего профессионального долга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09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20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воспитание ответственного отношения к работе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Изображение 10" descr="Logo_VSMU_profkom_8ИТО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88640"/>
            <a:ext cx="1512169" cy="1542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78043" y="188640"/>
            <a:ext cx="7452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660066"/>
                </a:solidFill>
                <a:latin typeface="Times New Roman" pitchFamily="18" charset="0"/>
              </a:rPr>
              <a:t>Оценка молодыми специалистами роли </a:t>
            </a:r>
            <a:r>
              <a:rPr lang="ru-RU" sz="2800" b="1" i="1" dirty="0" smtClean="0">
                <a:solidFill>
                  <a:srgbClr val="660066"/>
                </a:solidFill>
                <a:latin typeface="Times New Roman" pitchFamily="18" charset="0"/>
              </a:rPr>
              <a:t>наставника </a:t>
            </a:r>
            <a:r>
              <a:rPr lang="ru-RU" sz="2800" b="1" i="1" dirty="0">
                <a:solidFill>
                  <a:srgbClr val="660066"/>
                </a:solidFill>
                <a:latin typeface="Times New Roman" pitchFamily="18" charset="0"/>
              </a:rPr>
              <a:t>в своем становлении </a:t>
            </a:r>
            <a:r>
              <a:rPr lang="ru-RU" sz="2800" b="1" i="1" dirty="0" smtClean="0">
                <a:solidFill>
                  <a:srgbClr val="660066"/>
                </a:solidFill>
                <a:latin typeface="Times New Roman" pitchFamily="18" charset="0"/>
              </a:rPr>
              <a:t>как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Times New Roman" pitchFamily="18" charset="0"/>
              </a:rPr>
              <a:t>специалиста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633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1751</Words>
  <Application>Microsoft Macintosh PowerPoint</Application>
  <PresentationFormat>Экран (4:3)</PresentationFormat>
  <Paragraphs>232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118</cp:revision>
  <dcterms:created xsi:type="dcterms:W3CDTF">2011-05-12T11:34:38Z</dcterms:created>
  <dcterms:modified xsi:type="dcterms:W3CDTF">2020-05-27T11:05:15Z</dcterms:modified>
</cp:coreProperties>
</file>